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2" r:id="rId3"/>
    <p:sldId id="257" r:id="rId4"/>
    <p:sldId id="258" r:id="rId5"/>
    <p:sldId id="272" r:id="rId6"/>
    <p:sldId id="273" r:id="rId7"/>
    <p:sldId id="274" r:id="rId8"/>
    <p:sldId id="275" r:id="rId9"/>
    <p:sldId id="276" r:id="rId10"/>
    <p:sldId id="277" r:id="rId11"/>
    <p:sldId id="280" r:id="rId12"/>
    <p:sldId id="259" r:id="rId13"/>
    <p:sldId id="283" r:id="rId14"/>
    <p:sldId id="281" r:id="rId15"/>
    <p:sldId id="261" r:id="rId16"/>
    <p:sldId id="262" r:id="rId17"/>
    <p:sldId id="263" r:id="rId18"/>
    <p:sldId id="284" r:id="rId19"/>
    <p:sldId id="270" r:id="rId2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8E04"/>
    <a:srgbClr val="FFFF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63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58938167-F764-40D8-B52D-36FCD1D6DEE0}" type="datetimeFigureOut">
              <a:rPr lang="el-GR" smtClean="0"/>
              <a:t>2/8/2018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5C37CCD-21C3-469A-BA58-5B1EC9AA40EF}" type="slidenum">
              <a:rPr lang="el-GR" smtClean="0"/>
              <a:t>‹#›</a:t>
            </a:fld>
            <a:endParaRPr lang="el-GR"/>
          </a:p>
        </p:txBody>
      </p:sp>
    </p:spTree>
    <p:extLst>
      <p:ext uri="{BB962C8B-B14F-4D97-AF65-F5344CB8AC3E}">
        <p14:creationId xmlns:p14="http://schemas.microsoft.com/office/powerpoint/2010/main" val="2671538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58938167-F764-40D8-B52D-36FCD1D6DEE0}" type="datetimeFigureOut">
              <a:rPr lang="el-GR" smtClean="0"/>
              <a:t>2/8/2018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5C37CCD-21C3-469A-BA58-5B1EC9AA40EF}" type="slidenum">
              <a:rPr lang="el-GR" smtClean="0"/>
              <a:t>‹#›</a:t>
            </a:fld>
            <a:endParaRPr lang="el-GR"/>
          </a:p>
        </p:txBody>
      </p:sp>
    </p:spTree>
    <p:extLst>
      <p:ext uri="{BB962C8B-B14F-4D97-AF65-F5344CB8AC3E}">
        <p14:creationId xmlns:p14="http://schemas.microsoft.com/office/powerpoint/2010/main" val="3049777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58938167-F764-40D8-B52D-36FCD1D6DEE0}" type="datetimeFigureOut">
              <a:rPr lang="el-GR" smtClean="0"/>
              <a:t>2/8/2018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5C37CCD-21C3-469A-BA58-5B1EC9AA40EF}" type="slidenum">
              <a:rPr lang="el-GR" smtClean="0"/>
              <a:t>‹#›</a:t>
            </a:fld>
            <a:endParaRPr lang="el-GR"/>
          </a:p>
        </p:txBody>
      </p:sp>
    </p:spTree>
    <p:extLst>
      <p:ext uri="{BB962C8B-B14F-4D97-AF65-F5344CB8AC3E}">
        <p14:creationId xmlns:p14="http://schemas.microsoft.com/office/powerpoint/2010/main" val="274506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58938167-F764-40D8-B52D-36FCD1D6DEE0}" type="datetimeFigureOut">
              <a:rPr lang="el-GR" smtClean="0"/>
              <a:t>2/8/2018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5C37CCD-21C3-469A-BA58-5B1EC9AA40EF}" type="slidenum">
              <a:rPr lang="el-GR" smtClean="0"/>
              <a:t>‹#›</a:t>
            </a:fld>
            <a:endParaRPr lang="el-GR"/>
          </a:p>
        </p:txBody>
      </p:sp>
    </p:spTree>
    <p:extLst>
      <p:ext uri="{BB962C8B-B14F-4D97-AF65-F5344CB8AC3E}">
        <p14:creationId xmlns:p14="http://schemas.microsoft.com/office/powerpoint/2010/main" val="763968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58938167-F764-40D8-B52D-36FCD1D6DEE0}" type="datetimeFigureOut">
              <a:rPr lang="el-GR" smtClean="0"/>
              <a:t>2/8/2018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5C37CCD-21C3-469A-BA58-5B1EC9AA40EF}" type="slidenum">
              <a:rPr lang="el-GR" smtClean="0"/>
              <a:t>‹#›</a:t>
            </a:fld>
            <a:endParaRPr lang="el-GR"/>
          </a:p>
        </p:txBody>
      </p:sp>
    </p:spTree>
    <p:extLst>
      <p:ext uri="{BB962C8B-B14F-4D97-AF65-F5344CB8AC3E}">
        <p14:creationId xmlns:p14="http://schemas.microsoft.com/office/powerpoint/2010/main" val="1940678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58938167-F764-40D8-B52D-36FCD1D6DEE0}" type="datetimeFigureOut">
              <a:rPr lang="el-GR" smtClean="0"/>
              <a:t>2/8/2018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05C37CCD-21C3-469A-BA58-5B1EC9AA40EF}" type="slidenum">
              <a:rPr lang="el-GR" smtClean="0"/>
              <a:t>‹#›</a:t>
            </a:fld>
            <a:endParaRPr lang="el-GR"/>
          </a:p>
        </p:txBody>
      </p:sp>
    </p:spTree>
    <p:extLst>
      <p:ext uri="{BB962C8B-B14F-4D97-AF65-F5344CB8AC3E}">
        <p14:creationId xmlns:p14="http://schemas.microsoft.com/office/powerpoint/2010/main" val="2968188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58938167-F764-40D8-B52D-36FCD1D6DEE0}" type="datetimeFigureOut">
              <a:rPr lang="el-GR" smtClean="0"/>
              <a:t>2/8/2018</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05C37CCD-21C3-469A-BA58-5B1EC9AA40EF}" type="slidenum">
              <a:rPr lang="el-GR" smtClean="0"/>
              <a:t>‹#›</a:t>
            </a:fld>
            <a:endParaRPr lang="el-GR"/>
          </a:p>
        </p:txBody>
      </p:sp>
    </p:spTree>
    <p:extLst>
      <p:ext uri="{BB962C8B-B14F-4D97-AF65-F5344CB8AC3E}">
        <p14:creationId xmlns:p14="http://schemas.microsoft.com/office/powerpoint/2010/main" val="3176701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58938167-F764-40D8-B52D-36FCD1D6DEE0}" type="datetimeFigureOut">
              <a:rPr lang="el-GR" smtClean="0"/>
              <a:t>2/8/2018</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05C37CCD-21C3-469A-BA58-5B1EC9AA40EF}" type="slidenum">
              <a:rPr lang="el-GR" smtClean="0"/>
              <a:t>‹#›</a:t>
            </a:fld>
            <a:endParaRPr lang="el-GR"/>
          </a:p>
        </p:txBody>
      </p:sp>
    </p:spTree>
    <p:extLst>
      <p:ext uri="{BB962C8B-B14F-4D97-AF65-F5344CB8AC3E}">
        <p14:creationId xmlns:p14="http://schemas.microsoft.com/office/powerpoint/2010/main" val="3603795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58938167-F764-40D8-B52D-36FCD1D6DEE0}" type="datetimeFigureOut">
              <a:rPr lang="el-GR" smtClean="0"/>
              <a:t>2/8/2018</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05C37CCD-21C3-469A-BA58-5B1EC9AA40EF}" type="slidenum">
              <a:rPr lang="el-GR" smtClean="0"/>
              <a:t>‹#›</a:t>
            </a:fld>
            <a:endParaRPr lang="el-GR"/>
          </a:p>
        </p:txBody>
      </p:sp>
    </p:spTree>
    <p:extLst>
      <p:ext uri="{BB962C8B-B14F-4D97-AF65-F5344CB8AC3E}">
        <p14:creationId xmlns:p14="http://schemas.microsoft.com/office/powerpoint/2010/main" val="1749118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58938167-F764-40D8-B52D-36FCD1D6DEE0}" type="datetimeFigureOut">
              <a:rPr lang="el-GR" smtClean="0"/>
              <a:t>2/8/2018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05C37CCD-21C3-469A-BA58-5B1EC9AA40EF}" type="slidenum">
              <a:rPr lang="el-GR" smtClean="0"/>
              <a:t>‹#›</a:t>
            </a:fld>
            <a:endParaRPr lang="el-GR"/>
          </a:p>
        </p:txBody>
      </p:sp>
    </p:spTree>
    <p:extLst>
      <p:ext uri="{BB962C8B-B14F-4D97-AF65-F5344CB8AC3E}">
        <p14:creationId xmlns:p14="http://schemas.microsoft.com/office/powerpoint/2010/main" val="2929025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58938167-F764-40D8-B52D-36FCD1D6DEE0}" type="datetimeFigureOut">
              <a:rPr lang="el-GR" smtClean="0"/>
              <a:t>2/8/2018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05C37CCD-21C3-469A-BA58-5B1EC9AA40EF}" type="slidenum">
              <a:rPr lang="el-GR" smtClean="0"/>
              <a:t>‹#›</a:t>
            </a:fld>
            <a:endParaRPr lang="el-GR"/>
          </a:p>
        </p:txBody>
      </p:sp>
    </p:spTree>
    <p:extLst>
      <p:ext uri="{BB962C8B-B14F-4D97-AF65-F5344CB8AC3E}">
        <p14:creationId xmlns:p14="http://schemas.microsoft.com/office/powerpoint/2010/main" val="4161904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938167-F764-40D8-B52D-36FCD1D6DEE0}" type="datetimeFigureOut">
              <a:rPr lang="el-GR" smtClean="0"/>
              <a:t>2/8/2018</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C37CCD-21C3-469A-BA58-5B1EC9AA40EF}" type="slidenum">
              <a:rPr lang="el-GR" smtClean="0"/>
              <a:t>‹#›</a:t>
            </a:fld>
            <a:endParaRPr lang="el-GR"/>
          </a:p>
        </p:txBody>
      </p:sp>
    </p:spTree>
    <p:extLst>
      <p:ext uri="{BB962C8B-B14F-4D97-AF65-F5344CB8AC3E}">
        <p14:creationId xmlns:p14="http://schemas.microsoft.com/office/powerpoint/2010/main" val="2281389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a:xfrm>
            <a:off x="755575" y="3068960"/>
            <a:ext cx="7311661" cy="2736304"/>
          </a:xfrm>
          <a:solidFill>
            <a:schemeClr val="accent2">
              <a:lumMod val="20000"/>
              <a:lumOff val="80000"/>
            </a:schemeClr>
          </a:solidFill>
        </p:spPr>
        <p:txBody>
          <a:bodyPr>
            <a:normAutofit fontScale="85000" lnSpcReduction="10000"/>
          </a:bodyPr>
          <a:lstStyle/>
          <a:p>
            <a:r>
              <a:rPr lang="el-G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Βασική Δράση 1 (ΚΑ1)</a:t>
            </a:r>
          </a:p>
          <a:p>
            <a:r>
              <a:rPr lang="el-G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Μαθησιακή Κινητικότητα Ατόμων</a:t>
            </a:r>
          </a:p>
          <a:p>
            <a:r>
              <a:rPr lang="el-G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Κινητικότητα εκπαιδευόμενων και προσωπικού</a:t>
            </a:r>
          </a:p>
          <a:p>
            <a:r>
              <a:rPr lang="el-G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Κινητικότητα προσωπικού σχολικής εκπαίδευσης </a:t>
            </a:r>
          </a:p>
          <a:p>
            <a:r>
              <a:rPr lang="el-G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Τομέας  Σχολικής Εκπαίδευσης</a:t>
            </a:r>
            <a:endParaRPr lang="el-GR"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1063202"/>
            <a:ext cx="4968552" cy="1419225"/>
          </a:xfrm>
          <a:prstGeom prst="rect">
            <a:avLst/>
          </a:prstGeom>
          <a:noFill/>
          <a:ln w="9525">
            <a:solidFill>
              <a:schemeClr val="tx2">
                <a:lumMod val="5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77962" y="166570"/>
            <a:ext cx="2489275" cy="2315857"/>
          </a:xfrm>
          <a:prstGeom prst="rect">
            <a:avLst/>
          </a:prstGeom>
          <a:noFill/>
          <a:ln w="9525">
            <a:solidFill>
              <a:schemeClr val="tx2">
                <a:lumMod val="5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04654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25516"/>
            <a:ext cx="9144000" cy="1459267"/>
          </a:xfrm>
          <a:solidFill>
            <a:schemeClr val="accent2">
              <a:lumMod val="50000"/>
            </a:schemeClr>
          </a:solidFill>
        </p:spPr>
        <p:txBody>
          <a:bodyPr>
            <a:normAutofit/>
          </a:bodyPr>
          <a:lstStyle/>
          <a:p>
            <a:r>
              <a:rPr lang="el-GR" sz="4000" dirty="0" smtClean="0">
                <a:solidFill>
                  <a:schemeClr val="accent1">
                    <a:lumMod val="20000"/>
                    <a:lumOff val="80000"/>
                  </a:schemeClr>
                </a:solidFill>
                <a:latin typeface="Arial Black" pitchFamily="34" charset="0"/>
              </a:rPr>
              <a:t>Ο σκοπός και οι </a:t>
            </a:r>
            <a:r>
              <a:rPr lang="el-GR" sz="4000" dirty="0">
                <a:solidFill>
                  <a:schemeClr val="accent1">
                    <a:lumMod val="20000"/>
                    <a:lumOff val="80000"/>
                  </a:schemeClr>
                </a:solidFill>
                <a:latin typeface="Arial Black" pitchFamily="34" charset="0"/>
              </a:rPr>
              <a:t>Στόχοι της Πρωτοβάθμιας </a:t>
            </a:r>
            <a:r>
              <a:rPr lang="el-GR" sz="4000" dirty="0" smtClean="0">
                <a:solidFill>
                  <a:schemeClr val="accent1">
                    <a:lumMod val="20000"/>
                    <a:lumOff val="80000"/>
                  </a:schemeClr>
                </a:solidFill>
                <a:latin typeface="Arial Black" pitchFamily="34" charset="0"/>
              </a:rPr>
              <a:t>Εκπαίδευσης</a:t>
            </a:r>
            <a:endParaRPr lang="el-GR" sz="4000" dirty="0">
              <a:solidFill>
                <a:schemeClr val="accent1">
                  <a:lumMod val="20000"/>
                  <a:lumOff val="80000"/>
                </a:schemeClr>
              </a:solidFill>
              <a:latin typeface="Arial Black" pitchFamily="34" charset="0"/>
            </a:endParaRPr>
          </a:p>
        </p:txBody>
      </p:sp>
      <p:sp>
        <p:nvSpPr>
          <p:cNvPr id="3" name="Θέση περιεχομένου 2"/>
          <p:cNvSpPr>
            <a:spLocks noGrp="1"/>
          </p:cNvSpPr>
          <p:nvPr>
            <p:ph idx="1"/>
          </p:nvPr>
        </p:nvSpPr>
        <p:spPr>
          <a:xfrm>
            <a:off x="107504" y="1628800"/>
            <a:ext cx="9036496" cy="5112568"/>
          </a:xfrm>
        </p:spPr>
        <p:txBody>
          <a:bodyPr>
            <a:normAutofit fontScale="62500" lnSpcReduction="20000"/>
          </a:bodyPr>
          <a:lstStyle/>
          <a:p>
            <a:r>
              <a:rPr lang="el-GR" sz="3800" b="1" dirty="0" smtClean="0"/>
              <a:t>Σκοπός </a:t>
            </a:r>
            <a:r>
              <a:rPr lang="el-GR" sz="3800" b="1" dirty="0"/>
              <a:t>του Δημοτικού Σχολείου βάσει του Νόμου 1566/1985 είναι η πολύπλευρη πνευματική και σωματική ανάπτυξη των παιδιών.  Ειδικότερα το Δημοτικό Σχολείο βοηθά τους μαθητές:</a:t>
            </a:r>
          </a:p>
          <a:p>
            <a:endParaRPr lang="el-GR" dirty="0"/>
          </a:p>
          <a:p>
            <a:r>
              <a:rPr lang="el-GR" dirty="0"/>
              <a:t>Να διευρύνουν και να αναδιατάσσουν τις σχέσεις της δημιουργικής τους δραστηριότητας με τα πράγματα, τις καταστάσεις και τα φαινόμενα που μελετούν</a:t>
            </a:r>
          </a:p>
          <a:p>
            <a:r>
              <a:rPr lang="el-GR" dirty="0"/>
              <a:t>Να οικοδομούν τους μηχανισμούς που συμβάλλουν στην αφομοίωση της γνώσης, να αναπτύσσονται σωματικά, να βελτιώνουν τη σωματική και ψυχική τους υγεία</a:t>
            </a:r>
          </a:p>
          <a:p>
            <a:r>
              <a:rPr lang="el-GR" dirty="0"/>
              <a:t>Να κατακτούν το περιεχόμενο των βασικότερων εννοιών και να αποκτούν, βαθμιαία, την ικανότητα να ανάγονται από τα δεδομένα των αισθήσεων στην περιοχή της αφηρημένης σκέψης</a:t>
            </a:r>
          </a:p>
          <a:p>
            <a:r>
              <a:rPr lang="el-GR" dirty="0"/>
              <a:t>Να αποκτούν την ικανότητα ορθής χρήσης του προφορικού και γραπτού λόγου</a:t>
            </a:r>
          </a:p>
          <a:p>
            <a:r>
              <a:rPr lang="el-GR" dirty="0"/>
              <a:t>Να εξοικειώνονται βαθμιαία με τις ηθικές, θρησκευτικές, εθνικές, ανθρωπιστικές και άλλες αξίες και να τις οργανώνουν σε σύστημα αξιών</a:t>
            </a:r>
          </a:p>
          <a:p>
            <a:r>
              <a:rPr lang="el-GR" dirty="0"/>
              <a:t>Να καλλιεργούν το αισθητικό τους κριτήριο, ώστε να μπορούν να εκτιμούν τα έργα της τέχνης και να εκφράζονται ανάλογα, μέσα από τα δικά τους καλλιτεχνικά δημιουργήματα.</a:t>
            </a:r>
          </a:p>
        </p:txBody>
      </p:sp>
    </p:spTree>
    <p:extLst>
      <p:ext uri="{BB962C8B-B14F-4D97-AF65-F5344CB8AC3E}">
        <p14:creationId xmlns:p14="http://schemas.microsoft.com/office/powerpoint/2010/main" val="27366520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1052736"/>
          </a:xfrm>
          <a:solidFill>
            <a:schemeClr val="accent2">
              <a:lumMod val="50000"/>
            </a:schemeClr>
          </a:solidFill>
        </p:spPr>
        <p:txBody>
          <a:bodyPr>
            <a:normAutofit fontScale="90000"/>
          </a:bodyPr>
          <a:lstStyle/>
          <a:p>
            <a:r>
              <a:rPr lang="el-GR" sz="4000" dirty="0">
                <a:solidFill>
                  <a:schemeClr val="accent1">
                    <a:lumMod val="20000"/>
                    <a:lumOff val="80000"/>
                  </a:schemeClr>
                </a:solidFill>
                <a:latin typeface="Arial Black" pitchFamily="34" charset="0"/>
              </a:rPr>
              <a:t>Οργάνωση Σχολικού </a:t>
            </a:r>
            <a:r>
              <a:rPr lang="el-GR" sz="4000" dirty="0" smtClean="0">
                <a:solidFill>
                  <a:schemeClr val="accent1">
                    <a:lumMod val="20000"/>
                    <a:lumOff val="80000"/>
                  </a:schemeClr>
                </a:solidFill>
                <a:latin typeface="Arial Black" pitchFamily="34" charset="0"/>
              </a:rPr>
              <a:t>έτους  Πρωτοβάθμιας Εκπαίδευσης</a:t>
            </a:r>
            <a:endParaRPr lang="el-GR" sz="4000" dirty="0">
              <a:solidFill>
                <a:schemeClr val="accent1">
                  <a:lumMod val="20000"/>
                  <a:lumOff val="80000"/>
                </a:schemeClr>
              </a:solidFill>
              <a:latin typeface="Arial Black" pitchFamily="34" charset="0"/>
            </a:endParaRPr>
          </a:p>
        </p:txBody>
      </p:sp>
      <p:sp>
        <p:nvSpPr>
          <p:cNvPr id="3" name="Θέση περιεχομένου 2"/>
          <p:cNvSpPr>
            <a:spLocks noGrp="1"/>
          </p:cNvSpPr>
          <p:nvPr>
            <p:ph idx="1"/>
          </p:nvPr>
        </p:nvSpPr>
        <p:spPr>
          <a:xfrm>
            <a:off x="0" y="1268760"/>
            <a:ext cx="9144000" cy="4824536"/>
          </a:xfrm>
        </p:spPr>
        <p:txBody>
          <a:bodyPr>
            <a:noAutofit/>
          </a:bodyPr>
          <a:lstStyle/>
          <a:p>
            <a:r>
              <a:rPr lang="el-GR" sz="2200" dirty="0" smtClean="0"/>
              <a:t>Σχολικό </a:t>
            </a:r>
            <a:r>
              <a:rPr lang="el-GR" sz="2200" dirty="0"/>
              <a:t>έτος </a:t>
            </a:r>
            <a:r>
              <a:rPr lang="el-GR" sz="2200" dirty="0" smtClean="0"/>
              <a:t>: </a:t>
            </a:r>
            <a:r>
              <a:rPr lang="el-GR" sz="2200" dirty="0"/>
              <a:t>1η Σεπτεμβρίου </a:t>
            </a:r>
            <a:r>
              <a:rPr lang="el-GR" sz="2200" dirty="0" smtClean="0"/>
              <a:t>- 31 </a:t>
            </a:r>
            <a:r>
              <a:rPr lang="el-GR" sz="2200" dirty="0"/>
              <a:t>Αυγούστου του επόμενου έτους. </a:t>
            </a:r>
          </a:p>
          <a:p>
            <a:r>
              <a:rPr lang="el-GR" sz="2200" dirty="0" smtClean="0"/>
              <a:t>Διδακτικό έτος: 1η </a:t>
            </a:r>
            <a:r>
              <a:rPr lang="el-GR" sz="2200" dirty="0"/>
              <a:t>Σεπτεμβρίου </a:t>
            </a:r>
            <a:r>
              <a:rPr lang="el-GR" sz="2200" dirty="0" smtClean="0"/>
              <a:t>-  στις </a:t>
            </a:r>
            <a:r>
              <a:rPr lang="el-GR" sz="2200" dirty="0"/>
              <a:t>21 Ιουνίου του επόμενου </a:t>
            </a:r>
            <a:r>
              <a:rPr lang="el-GR" sz="2200" dirty="0" smtClean="0"/>
              <a:t>έτους.</a:t>
            </a:r>
          </a:p>
          <a:p>
            <a:r>
              <a:rPr lang="el-GR" sz="2200" dirty="0" smtClean="0"/>
              <a:t>Διδασκαλία </a:t>
            </a:r>
            <a:r>
              <a:rPr lang="el-GR" sz="2200" dirty="0"/>
              <a:t>των μαθημάτων </a:t>
            </a:r>
            <a:r>
              <a:rPr lang="el-GR" sz="2200" dirty="0" smtClean="0"/>
              <a:t>: 11 </a:t>
            </a:r>
            <a:r>
              <a:rPr lang="el-GR" sz="2200" dirty="0"/>
              <a:t>Σεπτεμβρίου </a:t>
            </a:r>
            <a:r>
              <a:rPr lang="el-GR" sz="2200" dirty="0" smtClean="0"/>
              <a:t>- 15 </a:t>
            </a:r>
            <a:r>
              <a:rPr lang="el-GR" sz="2200" dirty="0"/>
              <a:t>Ιουνίου του επόμενου </a:t>
            </a:r>
            <a:r>
              <a:rPr lang="el-GR" sz="2200" dirty="0" smtClean="0"/>
              <a:t>έτους.</a:t>
            </a:r>
          </a:p>
          <a:p>
            <a:r>
              <a:rPr lang="el-GR" sz="2200" dirty="0" smtClean="0"/>
              <a:t>Το </a:t>
            </a:r>
            <a:r>
              <a:rPr lang="el-GR" sz="2200" dirty="0"/>
              <a:t>διδακτικό έτος χωρίζεται σε τρία τρίμηνα</a:t>
            </a:r>
            <a:r>
              <a:rPr lang="el-GR" sz="2200" dirty="0" smtClean="0"/>
              <a:t>:</a:t>
            </a:r>
            <a:endParaRPr lang="el-GR" sz="2200" dirty="0"/>
          </a:p>
          <a:p>
            <a:pPr marL="0" indent="0">
              <a:buNone/>
            </a:pPr>
            <a:r>
              <a:rPr lang="el-GR" sz="2200" dirty="0" smtClean="0"/>
              <a:t>	Α</a:t>
            </a:r>
            <a:r>
              <a:rPr lang="el-GR" sz="2200" dirty="0"/>
              <a:t>΄ τρίμηνο: από 11 Σεπτεμβρίου μέχρι 10 Δεκεμβρίου</a:t>
            </a:r>
          </a:p>
          <a:p>
            <a:pPr marL="0" indent="0">
              <a:buNone/>
            </a:pPr>
            <a:r>
              <a:rPr lang="el-GR" sz="2200" dirty="0" smtClean="0"/>
              <a:t>	Β</a:t>
            </a:r>
            <a:r>
              <a:rPr lang="el-GR" sz="2200" dirty="0"/>
              <a:t>΄ τρίμηνο: από 11 Δεκεμβρίου μέχρι 10 Μαρτίου</a:t>
            </a:r>
          </a:p>
          <a:p>
            <a:pPr marL="0" indent="0">
              <a:buNone/>
            </a:pPr>
            <a:r>
              <a:rPr lang="el-GR" sz="2200" dirty="0" smtClean="0"/>
              <a:t>	Γ</a:t>
            </a:r>
            <a:r>
              <a:rPr lang="el-GR" sz="2200" dirty="0"/>
              <a:t>΄  τρίμηνο: από 11 Μαρτίου μέχρι 15 Ιουνίου.</a:t>
            </a:r>
          </a:p>
          <a:p>
            <a:r>
              <a:rPr lang="el-GR" sz="2200" dirty="0" smtClean="0"/>
              <a:t>Διακοπές :</a:t>
            </a:r>
          </a:p>
          <a:p>
            <a:r>
              <a:rPr lang="el-GR" sz="2200" dirty="0" smtClean="0"/>
              <a:t>Εορτές των </a:t>
            </a:r>
            <a:r>
              <a:rPr lang="el-GR" sz="2200" dirty="0"/>
              <a:t>Χριστουγέννων και του Πάσχα - διάρκειας 4 εβδομάδων </a:t>
            </a:r>
            <a:r>
              <a:rPr lang="el-GR" sz="2200" dirty="0" smtClean="0"/>
              <a:t>συνολικά.</a:t>
            </a:r>
            <a:endParaRPr lang="el-GR" sz="2200" dirty="0"/>
          </a:p>
          <a:p>
            <a:r>
              <a:rPr lang="el-GR" sz="2200" dirty="0"/>
              <a:t>Οι ημέρες διδασκαλίας στο Δημοτικό Σχολείο ανέρχονται σε περίπου 170 ετησίως και οργανώνονται σε 35 εβδομάδες 5 ημερών (από Δευτέρα έως Παρασκευή) ανά έτος.</a:t>
            </a:r>
          </a:p>
        </p:txBody>
      </p:sp>
    </p:spTree>
    <p:extLst>
      <p:ext uri="{BB962C8B-B14F-4D97-AF65-F5344CB8AC3E}">
        <p14:creationId xmlns:p14="http://schemas.microsoft.com/office/powerpoint/2010/main" val="2794474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1412776"/>
          </a:xfrm>
          <a:solidFill>
            <a:schemeClr val="accent2">
              <a:lumMod val="50000"/>
            </a:schemeClr>
          </a:solidFill>
        </p:spPr>
        <p:txBody>
          <a:bodyPr/>
          <a:lstStyle/>
          <a:p>
            <a:r>
              <a:rPr lang="el-GR" dirty="0" smtClean="0">
                <a:solidFill>
                  <a:schemeClr val="bg1"/>
                </a:solidFill>
              </a:rPr>
              <a:t>Αναλυτικό πρόγραμμα σπουδών (ΑΠΣ)</a:t>
            </a:r>
            <a:endParaRPr lang="el-GR" dirty="0">
              <a:solidFill>
                <a:schemeClr val="bg1"/>
              </a:solidFill>
            </a:endParaRPr>
          </a:p>
        </p:txBody>
      </p:sp>
      <p:sp>
        <p:nvSpPr>
          <p:cNvPr id="3" name="Θέση περιεχομένου 2"/>
          <p:cNvSpPr>
            <a:spLocks noGrp="1"/>
          </p:cNvSpPr>
          <p:nvPr>
            <p:ph idx="1"/>
          </p:nvPr>
        </p:nvSpPr>
        <p:spPr/>
        <p:txBody>
          <a:bodyPr>
            <a:normAutofit lnSpcReduction="10000"/>
          </a:bodyPr>
          <a:lstStyle/>
          <a:p>
            <a:r>
              <a:rPr lang="el-GR" dirty="0" smtClean="0"/>
              <a:t>Η γραπτή διατύπωση των χαρακτηριστικών μιας διδακτικής πρότασης.</a:t>
            </a:r>
          </a:p>
          <a:p>
            <a:r>
              <a:rPr lang="el-GR" dirty="0" smtClean="0"/>
              <a:t> Τυπικές παράμετροι: </a:t>
            </a:r>
          </a:p>
          <a:p>
            <a:pPr marL="0" indent="0">
              <a:buNone/>
            </a:pPr>
            <a:r>
              <a:rPr lang="el-GR" dirty="0" smtClean="0">
                <a:sym typeface="Wingdings"/>
              </a:rPr>
              <a:t> </a:t>
            </a:r>
            <a:r>
              <a:rPr lang="el-GR" dirty="0" smtClean="0"/>
              <a:t>Στόχοι</a:t>
            </a:r>
          </a:p>
          <a:p>
            <a:pPr marL="0" indent="0">
              <a:buNone/>
            </a:pPr>
            <a:r>
              <a:rPr lang="el-GR" dirty="0">
                <a:solidFill>
                  <a:prstClr val="black"/>
                </a:solidFill>
                <a:sym typeface="Wingdings"/>
              </a:rPr>
              <a:t> </a:t>
            </a:r>
            <a:r>
              <a:rPr lang="el-GR" dirty="0" smtClean="0"/>
              <a:t>Το περιεχόμενο στο οποίο αναφέρεται </a:t>
            </a:r>
          </a:p>
          <a:p>
            <a:pPr marL="0" indent="0">
              <a:buNone/>
            </a:pPr>
            <a:r>
              <a:rPr lang="el-GR" dirty="0">
                <a:solidFill>
                  <a:prstClr val="black"/>
                </a:solidFill>
                <a:sym typeface="Wingdings"/>
              </a:rPr>
              <a:t> </a:t>
            </a:r>
            <a:r>
              <a:rPr lang="el-GR" dirty="0" smtClean="0"/>
              <a:t>Οι μέθοδοι που χρησιμοποιεί </a:t>
            </a:r>
          </a:p>
          <a:p>
            <a:pPr marL="0" indent="0">
              <a:buNone/>
            </a:pPr>
            <a:r>
              <a:rPr lang="el-GR" dirty="0">
                <a:solidFill>
                  <a:prstClr val="black"/>
                </a:solidFill>
                <a:sym typeface="Wingdings"/>
              </a:rPr>
              <a:t> </a:t>
            </a:r>
            <a:r>
              <a:rPr lang="el-GR" dirty="0" smtClean="0"/>
              <a:t>Οι διαδικασίες που προτείνει </a:t>
            </a:r>
          </a:p>
          <a:p>
            <a:pPr marL="0" indent="0">
              <a:buNone/>
            </a:pPr>
            <a:r>
              <a:rPr lang="el-GR" dirty="0">
                <a:solidFill>
                  <a:prstClr val="black"/>
                </a:solidFill>
                <a:sym typeface="Wingdings"/>
              </a:rPr>
              <a:t> </a:t>
            </a:r>
            <a:r>
              <a:rPr lang="el-GR" dirty="0" smtClean="0"/>
              <a:t>Οι προτάσεις αξιολόγησής του</a:t>
            </a:r>
            <a:endParaRPr lang="el-GR" dirty="0"/>
          </a:p>
        </p:txBody>
      </p:sp>
    </p:spTree>
    <p:extLst>
      <p:ext uri="{BB962C8B-B14F-4D97-AF65-F5344CB8AC3E}">
        <p14:creationId xmlns:p14="http://schemas.microsoft.com/office/powerpoint/2010/main" val="37009717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2348880"/>
          </a:xfrm>
          <a:solidFill>
            <a:schemeClr val="accent2">
              <a:lumMod val="50000"/>
            </a:schemeClr>
          </a:solidFill>
        </p:spPr>
        <p:txBody>
          <a:bodyPr>
            <a:normAutofit fontScale="90000"/>
          </a:bodyPr>
          <a:lstStyle/>
          <a:p>
            <a:r>
              <a:rPr lang="el-GR" dirty="0" smtClean="0">
                <a:solidFill>
                  <a:schemeClr val="bg1"/>
                </a:solidFill>
              </a:rPr>
              <a:t>Διαθεματικές έννοιες του Δημοτικού σχολείου.</a:t>
            </a:r>
            <a:r>
              <a:rPr lang="el-GR" dirty="0">
                <a:solidFill>
                  <a:schemeClr val="bg1"/>
                </a:solidFill>
              </a:rPr>
              <a:t/>
            </a:r>
            <a:br>
              <a:rPr lang="el-GR" dirty="0">
                <a:solidFill>
                  <a:schemeClr val="bg1"/>
                </a:solidFill>
              </a:rPr>
            </a:br>
            <a:r>
              <a:rPr lang="el-GR" dirty="0">
                <a:solidFill>
                  <a:schemeClr val="bg1"/>
                </a:solidFill>
              </a:rPr>
              <a:t>Διαθεµατικό Ενιαίο Πλαίσιο </a:t>
            </a:r>
            <a:r>
              <a:rPr lang="el-GR" dirty="0" err="1">
                <a:solidFill>
                  <a:schemeClr val="bg1"/>
                </a:solidFill>
              </a:rPr>
              <a:t>Προγραµµάτων</a:t>
            </a:r>
            <a:r>
              <a:rPr lang="el-GR" dirty="0">
                <a:solidFill>
                  <a:schemeClr val="bg1"/>
                </a:solidFill>
              </a:rPr>
              <a:t> Σπουδών (Δ.Ε.Π.Π.Σ.)</a:t>
            </a:r>
          </a:p>
        </p:txBody>
      </p:sp>
      <p:sp>
        <p:nvSpPr>
          <p:cNvPr id="3" name="Θέση περιεχομένου 2"/>
          <p:cNvSpPr>
            <a:spLocks noGrp="1"/>
          </p:cNvSpPr>
          <p:nvPr>
            <p:ph idx="1"/>
          </p:nvPr>
        </p:nvSpPr>
        <p:spPr>
          <a:xfrm>
            <a:off x="2123728" y="2464661"/>
            <a:ext cx="4608512" cy="4365104"/>
          </a:xfrm>
        </p:spPr>
        <p:txBody>
          <a:bodyPr>
            <a:noAutofit/>
          </a:bodyPr>
          <a:lstStyle/>
          <a:p>
            <a:r>
              <a:rPr lang="el-GR" sz="2800" b="1" dirty="0" smtClean="0">
                <a:solidFill>
                  <a:schemeClr val="tx2">
                    <a:lumMod val="75000"/>
                  </a:schemeClr>
                </a:solidFill>
              </a:rPr>
              <a:t>Αλληλεπίδραση </a:t>
            </a:r>
          </a:p>
          <a:p>
            <a:r>
              <a:rPr lang="el-GR" sz="2800" b="1" dirty="0" smtClean="0">
                <a:solidFill>
                  <a:schemeClr val="tx2">
                    <a:lumMod val="75000"/>
                  </a:schemeClr>
                </a:solidFill>
              </a:rPr>
              <a:t>Άτομο σύνολο</a:t>
            </a:r>
          </a:p>
          <a:p>
            <a:r>
              <a:rPr lang="el-GR" sz="2800" b="1" dirty="0" smtClean="0">
                <a:solidFill>
                  <a:schemeClr val="tx2">
                    <a:lumMod val="75000"/>
                  </a:schemeClr>
                </a:solidFill>
              </a:rPr>
              <a:t>Επικοινωνία</a:t>
            </a:r>
          </a:p>
          <a:p>
            <a:r>
              <a:rPr lang="el-GR" sz="2800" b="1" dirty="0" smtClean="0">
                <a:solidFill>
                  <a:schemeClr val="tx2">
                    <a:lumMod val="75000"/>
                  </a:schemeClr>
                </a:solidFill>
              </a:rPr>
              <a:t>Μεταβολή</a:t>
            </a:r>
          </a:p>
          <a:p>
            <a:r>
              <a:rPr lang="el-GR" sz="2800" b="1" dirty="0" smtClean="0">
                <a:solidFill>
                  <a:schemeClr val="tx2">
                    <a:lumMod val="75000"/>
                  </a:schemeClr>
                </a:solidFill>
              </a:rPr>
              <a:t>Ομοιότητα – διαφορά </a:t>
            </a:r>
          </a:p>
          <a:p>
            <a:r>
              <a:rPr lang="el-GR" sz="2800" b="1" dirty="0" smtClean="0">
                <a:solidFill>
                  <a:schemeClr val="tx2">
                    <a:lumMod val="75000"/>
                  </a:schemeClr>
                </a:solidFill>
              </a:rPr>
              <a:t>Πολιτισμός</a:t>
            </a:r>
          </a:p>
          <a:p>
            <a:r>
              <a:rPr lang="el-GR" sz="2800" b="1" dirty="0" smtClean="0">
                <a:solidFill>
                  <a:schemeClr val="tx2">
                    <a:lumMod val="75000"/>
                  </a:schemeClr>
                </a:solidFill>
              </a:rPr>
              <a:t>Σύστημα </a:t>
            </a:r>
          </a:p>
          <a:p>
            <a:r>
              <a:rPr lang="el-GR" sz="2800" b="1" dirty="0" smtClean="0">
                <a:solidFill>
                  <a:schemeClr val="tx2">
                    <a:lumMod val="75000"/>
                  </a:schemeClr>
                </a:solidFill>
              </a:rPr>
              <a:t>Χώρος –χρόνος </a:t>
            </a:r>
          </a:p>
          <a:p>
            <a:endParaRPr lang="el-GR" sz="2800" b="1" dirty="0" smtClean="0">
              <a:solidFill>
                <a:schemeClr val="tx2">
                  <a:lumMod val="75000"/>
                </a:schemeClr>
              </a:solidFill>
            </a:endParaRPr>
          </a:p>
          <a:p>
            <a:endParaRPr lang="el-GR" sz="2800" b="1" dirty="0">
              <a:solidFill>
                <a:schemeClr val="tx2">
                  <a:lumMod val="75000"/>
                </a:schemeClr>
              </a:solidFill>
            </a:endParaRPr>
          </a:p>
        </p:txBody>
      </p:sp>
    </p:spTree>
    <p:extLst>
      <p:ext uri="{BB962C8B-B14F-4D97-AF65-F5344CB8AC3E}">
        <p14:creationId xmlns:p14="http://schemas.microsoft.com/office/powerpoint/2010/main" val="16121991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Θέση περιεχομένου 2"/>
          <p:cNvGraphicFramePr>
            <a:graphicFrameLocks noGrp="1"/>
          </p:cNvGraphicFramePr>
          <p:nvPr>
            <p:ph idx="1"/>
            <p:extLst>
              <p:ext uri="{D42A27DB-BD31-4B8C-83A1-F6EECF244321}">
                <p14:modId xmlns:p14="http://schemas.microsoft.com/office/powerpoint/2010/main" val="2394232324"/>
              </p:ext>
            </p:extLst>
          </p:nvPr>
        </p:nvGraphicFramePr>
        <p:xfrm>
          <a:off x="0" y="12454"/>
          <a:ext cx="9036496" cy="6857432"/>
        </p:xfrm>
        <a:graphic>
          <a:graphicData uri="http://schemas.openxmlformats.org/drawingml/2006/table">
            <a:tbl>
              <a:tblPr firstRow="1" firstCol="1" bandRow="1"/>
              <a:tblGrid>
                <a:gridCol w="2424915"/>
                <a:gridCol w="6611581"/>
              </a:tblGrid>
              <a:tr h="433689">
                <a:tc gridSpan="2">
                  <a:txBody>
                    <a:bodyPr/>
                    <a:lstStyle/>
                    <a:p>
                      <a:pPr algn="ctr">
                        <a:lnSpc>
                          <a:spcPct val="115000"/>
                        </a:lnSpc>
                        <a:spcAft>
                          <a:spcPts val="0"/>
                        </a:spcAft>
                      </a:pPr>
                      <a:r>
                        <a:rPr lang="el-GR" sz="2400" b="1" dirty="0" smtClean="0">
                          <a:solidFill>
                            <a:schemeClr val="bg1"/>
                          </a:solidFill>
                          <a:effectLst/>
                          <a:latin typeface="+mn-lt"/>
                          <a:ea typeface="Calibri"/>
                          <a:cs typeface="Times New Roman"/>
                        </a:rPr>
                        <a:t>Ωρολόγιο Πρόγραμμα</a:t>
                      </a:r>
                      <a:endParaRPr lang="el-GR" sz="2400" b="1" dirty="0">
                        <a:solidFill>
                          <a:schemeClr val="bg1"/>
                        </a:solidFill>
                        <a:effectLst/>
                        <a:latin typeface="Calibri"/>
                        <a:ea typeface="Calibri"/>
                        <a:cs typeface="Times New Roman"/>
                      </a:endParaRP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hMerge="1">
                  <a:txBody>
                    <a:bodyPr/>
                    <a:lstStyle/>
                    <a:p>
                      <a:pPr algn="ctr">
                        <a:lnSpc>
                          <a:spcPct val="115000"/>
                        </a:lnSpc>
                        <a:spcAft>
                          <a:spcPts val="0"/>
                        </a:spcAft>
                      </a:pPr>
                      <a:endParaRPr lang="el-GR" sz="1000" dirty="0">
                        <a:effectLst/>
                        <a:latin typeface="Calibri"/>
                        <a:ea typeface="Calibri"/>
                        <a:cs typeface="Times New Roman"/>
                      </a:endParaRP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433689">
                <a:tc>
                  <a:txBody>
                    <a:bodyPr/>
                    <a:lstStyle/>
                    <a:p>
                      <a:pPr algn="ctr">
                        <a:lnSpc>
                          <a:spcPct val="115000"/>
                        </a:lnSpc>
                        <a:spcAft>
                          <a:spcPts val="0"/>
                        </a:spcAft>
                      </a:pPr>
                      <a:r>
                        <a:rPr lang="el-GR" sz="2800" b="1" dirty="0">
                          <a:effectLst/>
                          <a:latin typeface="Calibri"/>
                          <a:ea typeface="Calibri"/>
                          <a:cs typeface="Times New Roman"/>
                        </a:rPr>
                        <a:t>Ώρες</a:t>
                      </a:r>
                      <a:endParaRPr lang="el-GR" sz="1600" b="1" dirty="0">
                        <a:effectLst/>
                        <a:latin typeface="Calibri"/>
                        <a:ea typeface="Calibri"/>
                        <a:cs typeface="Times New Roman"/>
                      </a:endParaRP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el-GR" sz="2800" b="1" dirty="0">
                          <a:effectLst/>
                          <a:latin typeface="Calibri"/>
                          <a:ea typeface="Calibri"/>
                          <a:cs typeface="Times New Roman"/>
                        </a:rPr>
                        <a:t>Αντικείμενο</a:t>
                      </a:r>
                      <a:endParaRPr lang="el-GR" sz="1600" b="1" dirty="0">
                        <a:effectLst/>
                        <a:latin typeface="Calibri"/>
                        <a:ea typeface="Calibri"/>
                        <a:cs typeface="Times New Roman"/>
                      </a:endParaRP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375912">
                <a:tc>
                  <a:txBody>
                    <a:bodyPr/>
                    <a:lstStyle/>
                    <a:p>
                      <a:pPr algn="ctr">
                        <a:lnSpc>
                          <a:spcPct val="115000"/>
                        </a:lnSpc>
                        <a:spcAft>
                          <a:spcPts val="0"/>
                        </a:spcAft>
                      </a:pPr>
                      <a:r>
                        <a:rPr lang="el-GR" sz="2200" dirty="0">
                          <a:effectLst/>
                          <a:latin typeface="Calibri"/>
                          <a:ea typeface="Calibri"/>
                          <a:cs typeface="Times New Roman"/>
                        </a:rPr>
                        <a:t>7:00  - 8:00</a:t>
                      </a: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el-GR" sz="2200">
                          <a:effectLst/>
                          <a:latin typeface="Calibri"/>
                          <a:ea typeface="Calibri"/>
                          <a:cs typeface="Times New Roman"/>
                        </a:rPr>
                        <a:t>Προαιρετική πρωινή ζώνη</a:t>
                      </a: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398695">
                <a:tc>
                  <a:txBody>
                    <a:bodyPr/>
                    <a:lstStyle/>
                    <a:p>
                      <a:pPr algn="ctr">
                        <a:lnSpc>
                          <a:spcPct val="115000"/>
                        </a:lnSpc>
                        <a:spcAft>
                          <a:spcPts val="0"/>
                        </a:spcAft>
                      </a:pPr>
                      <a:r>
                        <a:rPr lang="el-GR" sz="2200" dirty="0">
                          <a:effectLst/>
                          <a:latin typeface="Calibri"/>
                          <a:ea typeface="Calibri"/>
                          <a:cs typeface="Times New Roman"/>
                        </a:rPr>
                        <a:t>8:00  - 8:15</a:t>
                      </a: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el-GR" sz="2200" dirty="0">
                          <a:effectLst/>
                          <a:latin typeface="Calibri"/>
                          <a:ea typeface="Calibri"/>
                          <a:cs typeface="Times New Roman"/>
                        </a:rPr>
                        <a:t>Υποδοχή μαθητών</a:t>
                      </a: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375912">
                <a:tc>
                  <a:txBody>
                    <a:bodyPr/>
                    <a:lstStyle/>
                    <a:p>
                      <a:pPr algn="ctr">
                        <a:lnSpc>
                          <a:spcPct val="115000"/>
                        </a:lnSpc>
                        <a:spcAft>
                          <a:spcPts val="0"/>
                        </a:spcAft>
                      </a:pPr>
                      <a:r>
                        <a:rPr lang="el-GR" sz="2200" dirty="0">
                          <a:effectLst/>
                          <a:latin typeface="Calibri"/>
                          <a:ea typeface="Calibri"/>
                          <a:cs typeface="Times New Roman"/>
                        </a:rPr>
                        <a:t>8:15 -  9:40</a:t>
                      </a: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el-GR" sz="2200" dirty="0">
                          <a:effectLst/>
                          <a:latin typeface="Calibri"/>
                          <a:ea typeface="Calibri"/>
                          <a:cs typeface="Times New Roman"/>
                        </a:rPr>
                        <a:t>1</a:t>
                      </a:r>
                      <a:r>
                        <a:rPr lang="el-GR" sz="2200" baseline="30000" dirty="0">
                          <a:effectLst/>
                          <a:latin typeface="Calibri"/>
                          <a:ea typeface="Calibri"/>
                          <a:cs typeface="Times New Roman"/>
                        </a:rPr>
                        <a:t>η</a:t>
                      </a:r>
                      <a:r>
                        <a:rPr lang="el-GR" sz="2200" dirty="0">
                          <a:effectLst/>
                          <a:latin typeface="Calibri"/>
                          <a:ea typeface="Calibri"/>
                          <a:cs typeface="Times New Roman"/>
                        </a:rPr>
                        <a:t> -2</a:t>
                      </a:r>
                      <a:r>
                        <a:rPr lang="el-GR" sz="2200" baseline="30000" dirty="0">
                          <a:effectLst/>
                          <a:latin typeface="Calibri"/>
                          <a:ea typeface="Calibri"/>
                          <a:cs typeface="Times New Roman"/>
                        </a:rPr>
                        <a:t>η</a:t>
                      </a:r>
                      <a:r>
                        <a:rPr lang="el-GR" sz="2200" dirty="0">
                          <a:effectLst/>
                          <a:latin typeface="Calibri"/>
                          <a:ea typeface="Calibri"/>
                          <a:cs typeface="Times New Roman"/>
                        </a:rPr>
                        <a:t> διδακτική ώρα</a:t>
                      </a: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398695">
                <a:tc>
                  <a:txBody>
                    <a:bodyPr/>
                    <a:lstStyle/>
                    <a:p>
                      <a:pPr algn="ctr">
                        <a:lnSpc>
                          <a:spcPct val="115000"/>
                        </a:lnSpc>
                        <a:spcAft>
                          <a:spcPts val="0"/>
                        </a:spcAft>
                      </a:pPr>
                      <a:r>
                        <a:rPr lang="el-GR" sz="2200" dirty="0">
                          <a:effectLst/>
                          <a:latin typeface="Calibri"/>
                          <a:ea typeface="Calibri"/>
                          <a:cs typeface="Times New Roman"/>
                        </a:rPr>
                        <a:t>9:40 - 10:00</a:t>
                      </a: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el-GR" sz="2200" dirty="0">
                          <a:effectLst/>
                          <a:latin typeface="Calibri"/>
                          <a:ea typeface="Calibri"/>
                          <a:cs typeface="Times New Roman"/>
                        </a:rPr>
                        <a:t>Διάλειμμα </a:t>
                      </a: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375912">
                <a:tc>
                  <a:txBody>
                    <a:bodyPr/>
                    <a:lstStyle/>
                    <a:p>
                      <a:pPr algn="ctr">
                        <a:lnSpc>
                          <a:spcPct val="115000"/>
                        </a:lnSpc>
                        <a:spcAft>
                          <a:spcPts val="0"/>
                        </a:spcAft>
                      </a:pPr>
                      <a:r>
                        <a:rPr lang="el-GR" sz="2200">
                          <a:effectLst/>
                          <a:latin typeface="Calibri"/>
                          <a:ea typeface="Calibri"/>
                          <a:cs typeface="Times New Roman"/>
                        </a:rPr>
                        <a:t>10:00 - 11:30</a:t>
                      </a: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el-GR" sz="2200" dirty="0">
                          <a:effectLst/>
                          <a:latin typeface="Calibri"/>
                          <a:ea typeface="Calibri"/>
                          <a:cs typeface="Times New Roman"/>
                        </a:rPr>
                        <a:t>3</a:t>
                      </a:r>
                      <a:r>
                        <a:rPr lang="el-GR" sz="2200" baseline="30000" dirty="0">
                          <a:effectLst/>
                          <a:latin typeface="Calibri"/>
                          <a:ea typeface="Calibri"/>
                          <a:cs typeface="Times New Roman"/>
                        </a:rPr>
                        <a:t>η</a:t>
                      </a:r>
                      <a:r>
                        <a:rPr lang="el-GR" sz="2200" dirty="0">
                          <a:effectLst/>
                          <a:latin typeface="Calibri"/>
                          <a:ea typeface="Calibri"/>
                          <a:cs typeface="Times New Roman"/>
                        </a:rPr>
                        <a:t> -4</a:t>
                      </a:r>
                      <a:r>
                        <a:rPr lang="el-GR" sz="2200" baseline="30000" dirty="0">
                          <a:effectLst/>
                          <a:latin typeface="Calibri"/>
                          <a:ea typeface="Calibri"/>
                          <a:cs typeface="Times New Roman"/>
                        </a:rPr>
                        <a:t>η</a:t>
                      </a:r>
                      <a:r>
                        <a:rPr lang="el-GR" sz="2200" dirty="0">
                          <a:effectLst/>
                          <a:latin typeface="Calibri"/>
                          <a:ea typeface="Calibri"/>
                          <a:cs typeface="Times New Roman"/>
                        </a:rPr>
                        <a:t> διδακτική ώρα</a:t>
                      </a: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398695">
                <a:tc>
                  <a:txBody>
                    <a:bodyPr/>
                    <a:lstStyle/>
                    <a:p>
                      <a:pPr algn="ctr">
                        <a:lnSpc>
                          <a:spcPct val="115000"/>
                        </a:lnSpc>
                        <a:spcAft>
                          <a:spcPts val="0"/>
                        </a:spcAft>
                      </a:pPr>
                      <a:r>
                        <a:rPr lang="el-GR" sz="2200">
                          <a:effectLst/>
                          <a:latin typeface="Calibri"/>
                          <a:ea typeface="Calibri"/>
                          <a:cs typeface="Times New Roman"/>
                        </a:rPr>
                        <a:t>11:30 - 11:45</a:t>
                      </a: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el-GR" sz="2200" dirty="0">
                          <a:effectLst/>
                          <a:latin typeface="Calibri"/>
                          <a:ea typeface="Calibri"/>
                          <a:cs typeface="Times New Roman"/>
                        </a:rPr>
                        <a:t>Διάλειμμα</a:t>
                      </a: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398695">
                <a:tc>
                  <a:txBody>
                    <a:bodyPr/>
                    <a:lstStyle/>
                    <a:p>
                      <a:pPr algn="ctr">
                        <a:lnSpc>
                          <a:spcPct val="115000"/>
                        </a:lnSpc>
                        <a:spcAft>
                          <a:spcPts val="0"/>
                        </a:spcAft>
                      </a:pPr>
                      <a:r>
                        <a:rPr lang="el-GR" sz="2200">
                          <a:effectLst/>
                          <a:latin typeface="Calibri"/>
                          <a:ea typeface="Calibri"/>
                          <a:cs typeface="Times New Roman"/>
                        </a:rPr>
                        <a:t>11:45 - 12:25</a:t>
                      </a: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el-GR" sz="2200" dirty="0">
                          <a:effectLst/>
                          <a:latin typeface="Calibri"/>
                          <a:ea typeface="Calibri"/>
                          <a:cs typeface="Times New Roman"/>
                        </a:rPr>
                        <a:t>5</a:t>
                      </a:r>
                      <a:r>
                        <a:rPr lang="el-GR" sz="2200" baseline="30000" dirty="0">
                          <a:effectLst/>
                          <a:latin typeface="Calibri"/>
                          <a:ea typeface="Calibri"/>
                          <a:cs typeface="Times New Roman"/>
                        </a:rPr>
                        <a:t>η</a:t>
                      </a:r>
                      <a:r>
                        <a:rPr lang="el-GR" sz="2200" dirty="0">
                          <a:effectLst/>
                          <a:latin typeface="Calibri"/>
                          <a:ea typeface="Calibri"/>
                          <a:cs typeface="Times New Roman"/>
                        </a:rPr>
                        <a:t>  διδακτική ώρα</a:t>
                      </a: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375912">
                <a:tc>
                  <a:txBody>
                    <a:bodyPr/>
                    <a:lstStyle/>
                    <a:p>
                      <a:pPr algn="ctr">
                        <a:lnSpc>
                          <a:spcPct val="115000"/>
                        </a:lnSpc>
                        <a:spcAft>
                          <a:spcPts val="0"/>
                        </a:spcAft>
                      </a:pPr>
                      <a:r>
                        <a:rPr lang="el-GR" sz="2200">
                          <a:effectLst/>
                          <a:latin typeface="Calibri"/>
                          <a:ea typeface="Calibri"/>
                          <a:cs typeface="Times New Roman"/>
                        </a:rPr>
                        <a:t>12:25 - 12:35</a:t>
                      </a: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el-GR" sz="2200" dirty="0">
                          <a:effectLst/>
                          <a:latin typeface="Calibri"/>
                          <a:ea typeface="Calibri"/>
                          <a:cs typeface="Times New Roman"/>
                        </a:rPr>
                        <a:t>Διάλειμμα</a:t>
                      </a: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458852">
                <a:tc>
                  <a:txBody>
                    <a:bodyPr/>
                    <a:lstStyle/>
                    <a:p>
                      <a:pPr algn="ctr">
                        <a:lnSpc>
                          <a:spcPct val="115000"/>
                        </a:lnSpc>
                        <a:spcAft>
                          <a:spcPts val="0"/>
                        </a:spcAft>
                      </a:pPr>
                      <a:r>
                        <a:rPr lang="el-GR" sz="2200">
                          <a:effectLst/>
                          <a:latin typeface="Calibri"/>
                          <a:ea typeface="Calibri"/>
                          <a:cs typeface="Times New Roman"/>
                        </a:rPr>
                        <a:t>12:35 - 13:15</a:t>
                      </a: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el-GR" sz="2200" dirty="0">
                          <a:effectLst/>
                          <a:latin typeface="Calibri"/>
                          <a:ea typeface="Calibri"/>
                          <a:cs typeface="Times New Roman"/>
                        </a:rPr>
                        <a:t>6</a:t>
                      </a:r>
                      <a:r>
                        <a:rPr lang="el-GR" sz="2200" baseline="30000" dirty="0">
                          <a:effectLst/>
                          <a:latin typeface="Calibri"/>
                          <a:ea typeface="Calibri"/>
                          <a:cs typeface="Times New Roman"/>
                        </a:rPr>
                        <a:t>η</a:t>
                      </a:r>
                      <a:r>
                        <a:rPr lang="el-GR" sz="2200" dirty="0">
                          <a:effectLst/>
                          <a:latin typeface="Calibri"/>
                          <a:ea typeface="Calibri"/>
                          <a:cs typeface="Times New Roman"/>
                        </a:rPr>
                        <a:t>  διδακτική </a:t>
                      </a:r>
                      <a:r>
                        <a:rPr lang="el-GR" sz="2200" dirty="0" smtClean="0">
                          <a:effectLst/>
                          <a:latin typeface="Calibri"/>
                          <a:ea typeface="Calibri"/>
                          <a:cs typeface="Times New Roman"/>
                        </a:rPr>
                        <a:t>ώρα  (</a:t>
                      </a:r>
                      <a:r>
                        <a:rPr lang="el-GR" sz="2200" dirty="0">
                          <a:effectLst/>
                          <a:latin typeface="Calibri"/>
                          <a:ea typeface="Calibri"/>
                          <a:cs typeface="Times New Roman"/>
                        </a:rPr>
                        <a:t>λήξη υποχρεωτικού προγράμματος)</a:t>
                      </a: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398695">
                <a:tc>
                  <a:txBody>
                    <a:bodyPr/>
                    <a:lstStyle/>
                    <a:p>
                      <a:pPr algn="ctr">
                        <a:lnSpc>
                          <a:spcPct val="115000"/>
                        </a:lnSpc>
                        <a:spcAft>
                          <a:spcPts val="0"/>
                        </a:spcAft>
                      </a:pPr>
                      <a:r>
                        <a:rPr lang="el-GR" sz="2200">
                          <a:effectLst/>
                          <a:latin typeface="Calibri"/>
                          <a:ea typeface="Calibri"/>
                          <a:cs typeface="Times New Roman"/>
                        </a:rPr>
                        <a:t>13:15 -  13:20</a:t>
                      </a: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el-GR" sz="2200" dirty="0">
                          <a:effectLst/>
                          <a:latin typeface="Calibri"/>
                          <a:ea typeface="Calibri"/>
                          <a:cs typeface="Times New Roman"/>
                        </a:rPr>
                        <a:t>Μετάβαση μαθητών στην αίθουσα σίτισης</a:t>
                      </a: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375912">
                <a:tc>
                  <a:txBody>
                    <a:bodyPr/>
                    <a:lstStyle/>
                    <a:p>
                      <a:pPr algn="ctr">
                        <a:lnSpc>
                          <a:spcPct val="115000"/>
                        </a:lnSpc>
                        <a:spcAft>
                          <a:spcPts val="0"/>
                        </a:spcAft>
                      </a:pPr>
                      <a:r>
                        <a:rPr lang="el-GR" sz="2200">
                          <a:effectLst/>
                          <a:latin typeface="Calibri"/>
                          <a:ea typeface="Calibri"/>
                          <a:cs typeface="Times New Roman"/>
                        </a:rPr>
                        <a:t>13:20 - 14:00</a:t>
                      </a: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el-GR" sz="2200" dirty="0">
                          <a:effectLst/>
                          <a:latin typeface="Calibri"/>
                          <a:ea typeface="Calibri"/>
                          <a:cs typeface="Times New Roman"/>
                        </a:rPr>
                        <a:t>1</a:t>
                      </a:r>
                      <a:r>
                        <a:rPr lang="el-GR" sz="2200" baseline="30000" dirty="0">
                          <a:effectLst/>
                          <a:latin typeface="Calibri"/>
                          <a:ea typeface="Calibri"/>
                          <a:cs typeface="Times New Roman"/>
                        </a:rPr>
                        <a:t>η</a:t>
                      </a:r>
                      <a:r>
                        <a:rPr lang="el-GR" sz="2200" dirty="0">
                          <a:effectLst/>
                          <a:latin typeface="Calibri"/>
                          <a:ea typeface="Calibri"/>
                          <a:cs typeface="Times New Roman"/>
                        </a:rPr>
                        <a:t> ώρα </a:t>
                      </a:r>
                      <a:r>
                        <a:rPr lang="el-GR" sz="2200" dirty="0" smtClean="0">
                          <a:effectLst/>
                          <a:latin typeface="Calibri"/>
                          <a:ea typeface="Calibri"/>
                          <a:cs typeface="Times New Roman"/>
                        </a:rPr>
                        <a:t>Ολοήμερου </a:t>
                      </a:r>
                      <a:r>
                        <a:rPr lang="el-GR" sz="2200" dirty="0">
                          <a:effectLst/>
                          <a:latin typeface="Calibri"/>
                          <a:ea typeface="Calibri"/>
                          <a:cs typeface="Times New Roman"/>
                        </a:rPr>
                        <a:t>προγράμματος (σίτιση)</a:t>
                      </a: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398695">
                <a:tc>
                  <a:txBody>
                    <a:bodyPr/>
                    <a:lstStyle/>
                    <a:p>
                      <a:pPr algn="ctr">
                        <a:lnSpc>
                          <a:spcPct val="115000"/>
                        </a:lnSpc>
                        <a:spcAft>
                          <a:spcPts val="0"/>
                        </a:spcAft>
                      </a:pPr>
                      <a:r>
                        <a:rPr lang="el-GR" sz="2200">
                          <a:effectLst/>
                          <a:latin typeface="Calibri"/>
                          <a:ea typeface="Calibri"/>
                          <a:cs typeface="Times New Roman"/>
                        </a:rPr>
                        <a:t>14:00 - 14:15</a:t>
                      </a: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el-GR" sz="2200" dirty="0">
                          <a:effectLst/>
                          <a:latin typeface="Calibri"/>
                          <a:ea typeface="Calibri"/>
                          <a:cs typeface="Times New Roman"/>
                        </a:rPr>
                        <a:t>Διάλειμμα</a:t>
                      </a: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375912">
                <a:tc>
                  <a:txBody>
                    <a:bodyPr/>
                    <a:lstStyle/>
                    <a:p>
                      <a:pPr algn="ctr">
                        <a:lnSpc>
                          <a:spcPct val="115000"/>
                        </a:lnSpc>
                        <a:spcAft>
                          <a:spcPts val="0"/>
                        </a:spcAft>
                      </a:pPr>
                      <a:r>
                        <a:rPr lang="el-GR" sz="2200">
                          <a:effectLst/>
                          <a:latin typeface="Calibri"/>
                          <a:ea typeface="Calibri"/>
                          <a:cs typeface="Times New Roman"/>
                        </a:rPr>
                        <a:t>14:15 - 15:00</a:t>
                      </a: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el-GR" sz="2200" dirty="0">
                          <a:effectLst/>
                          <a:latin typeface="Calibri"/>
                          <a:ea typeface="Calibri"/>
                          <a:cs typeface="Times New Roman"/>
                        </a:rPr>
                        <a:t>2</a:t>
                      </a:r>
                      <a:r>
                        <a:rPr lang="el-GR" sz="2200" baseline="30000" dirty="0">
                          <a:effectLst/>
                          <a:latin typeface="Calibri"/>
                          <a:ea typeface="Calibri"/>
                          <a:cs typeface="Times New Roman"/>
                        </a:rPr>
                        <a:t>η</a:t>
                      </a:r>
                      <a:r>
                        <a:rPr lang="el-GR" sz="2200" dirty="0">
                          <a:effectLst/>
                          <a:latin typeface="Calibri"/>
                          <a:ea typeface="Calibri"/>
                          <a:cs typeface="Times New Roman"/>
                        </a:rPr>
                        <a:t> ώρα </a:t>
                      </a:r>
                      <a:r>
                        <a:rPr lang="el-GR" sz="2200" dirty="0" smtClean="0">
                          <a:effectLst/>
                          <a:latin typeface="Calibri"/>
                          <a:ea typeface="Calibri"/>
                          <a:cs typeface="Times New Roman"/>
                        </a:rPr>
                        <a:t>Ολοήμερου </a:t>
                      </a:r>
                      <a:r>
                        <a:rPr lang="el-GR" sz="2200" dirty="0">
                          <a:effectLst/>
                          <a:latin typeface="Calibri"/>
                          <a:ea typeface="Calibri"/>
                          <a:cs typeface="Times New Roman"/>
                        </a:rPr>
                        <a:t>προγράμματος</a:t>
                      </a: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398695">
                <a:tc>
                  <a:txBody>
                    <a:bodyPr/>
                    <a:lstStyle/>
                    <a:p>
                      <a:pPr algn="ctr">
                        <a:lnSpc>
                          <a:spcPct val="115000"/>
                        </a:lnSpc>
                        <a:spcAft>
                          <a:spcPts val="0"/>
                        </a:spcAft>
                      </a:pPr>
                      <a:r>
                        <a:rPr lang="el-GR" sz="2200">
                          <a:effectLst/>
                          <a:latin typeface="Calibri"/>
                          <a:ea typeface="Calibri"/>
                          <a:cs typeface="Times New Roman"/>
                        </a:rPr>
                        <a:t>15:00 - 15:15</a:t>
                      </a: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el-GR" sz="2200" dirty="0">
                          <a:effectLst/>
                          <a:latin typeface="Calibri"/>
                          <a:ea typeface="Calibri"/>
                          <a:cs typeface="Times New Roman"/>
                        </a:rPr>
                        <a:t>Διάλειμμα</a:t>
                      </a: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398695">
                <a:tc>
                  <a:txBody>
                    <a:bodyPr/>
                    <a:lstStyle/>
                    <a:p>
                      <a:pPr algn="ctr">
                        <a:lnSpc>
                          <a:spcPct val="115000"/>
                        </a:lnSpc>
                        <a:spcAft>
                          <a:spcPts val="0"/>
                        </a:spcAft>
                      </a:pPr>
                      <a:r>
                        <a:rPr lang="el-GR" sz="2200">
                          <a:effectLst/>
                          <a:latin typeface="Calibri"/>
                          <a:ea typeface="Calibri"/>
                          <a:cs typeface="Times New Roman"/>
                        </a:rPr>
                        <a:t>15:15 - 16:00</a:t>
                      </a: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el-GR" sz="2200" dirty="0">
                          <a:effectLst/>
                          <a:latin typeface="Calibri"/>
                          <a:ea typeface="Calibri"/>
                          <a:cs typeface="Times New Roman"/>
                        </a:rPr>
                        <a:t>3</a:t>
                      </a:r>
                      <a:r>
                        <a:rPr lang="el-GR" sz="2200" baseline="30000" dirty="0">
                          <a:effectLst/>
                          <a:latin typeface="Calibri"/>
                          <a:ea typeface="Calibri"/>
                          <a:cs typeface="Times New Roman"/>
                        </a:rPr>
                        <a:t>η</a:t>
                      </a:r>
                      <a:r>
                        <a:rPr lang="el-GR" sz="2200" dirty="0">
                          <a:effectLst/>
                          <a:latin typeface="Calibri"/>
                          <a:ea typeface="Calibri"/>
                          <a:cs typeface="Times New Roman"/>
                        </a:rPr>
                        <a:t> ώρα </a:t>
                      </a:r>
                      <a:r>
                        <a:rPr lang="el-GR" sz="2200" dirty="0" smtClean="0">
                          <a:effectLst/>
                          <a:latin typeface="Calibri"/>
                          <a:ea typeface="Calibri"/>
                          <a:cs typeface="Times New Roman"/>
                        </a:rPr>
                        <a:t>Ολοήμερου </a:t>
                      </a:r>
                      <a:r>
                        <a:rPr lang="el-GR" sz="2200" dirty="0">
                          <a:effectLst/>
                          <a:latin typeface="Calibri"/>
                          <a:ea typeface="Calibri"/>
                          <a:cs typeface="Times New Roman"/>
                        </a:rPr>
                        <a:t>προγράμματος</a:t>
                      </a: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bl>
          </a:graphicData>
        </a:graphic>
      </p:graphicFrame>
    </p:spTree>
    <p:extLst>
      <p:ext uri="{BB962C8B-B14F-4D97-AF65-F5344CB8AC3E}">
        <p14:creationId xmlns:p14="http://schemas.microsoft.com/office/powerpoint/2010/main" val="29869317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1196752"/>
          </a:xfrm>
          <a:solidFill>
            <a:schemeClr val="accent2">
              <a:lumMod val="50000"/>
            </a:schemeClr>
          </a:solidFill>
        </p:spPr>
        <p:txBody>
          <a:bodyPr>
            <a:normAutofit fontScale="90000"/>
          </a:bodyPr>
          <a:lstStyle/>
          <a:p>
            <a:r>
              <a:rPr lang="el-GR" dirty="0">
                <a:solidFill>
                  <a:schemeClr val="bg1"/>
                </a:solidFill>
              </a:rPr>
              <a:t>Διδακτικά αντικείμενα </a:t>
            </a:r>
            <a:r>
              <a:rPr lang="el-GR" dirty="0" smtClean="0">
                <a:solidFill>
                  <a:schemeClr val="bg1"/>
                </a:solidFill>
              </a:rPr>
              <a:t>–</a:t>
            </a:r>
            <a:br>
              <a:rPr lang="el-GR" dirty="0" smtClean="0">
                <a:solidFill>
                  <a:schemeClr val="bg1"/>
                </a:solidFill>
              </a:rPr>
            </a:br>
            <a:r>
              <a:rPr lang="el-GR" dirty="0" smtClean="0">
                <a:solidFill>
                  <a:schemeClr val="bg1"/>
                </a:solidFill>
              </a:rPr>
              <a:t> Μαθήματα </a:t>
            </a:r>
            <a:r>
              <a:rPr lang="el-GR" dirty="0">
                <a:solidFill>
                  <a:schemeClr val="bg1"/>
                </a:solidFill>
              </a:rPr>
              <a:t>Δημοτικού Σχολείου</a:t>
            </a: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449328997"/>
              </p:ext>
            </p:extLst>
          </p:nvPr>
        </p:nvGraphicFramePr>
        <p:xfrm>
          <a:off x="179511" y="1296545"/>
          <a:ext cx="8712970" cy="5444825"/>
        </p:xfrm>
        <a:graphic>
          <a:graphicData uri="http://schemas.openxmlformats.org/drawingml/2006/table">
            <a:tbl>
              <a:tblPr firstRow="1" firstCol="1" bandRow="1"/>
              <a:tblGrid>
                <a:gridCol w="3235929"/>
                <a:gridCol w="1066954"/>
                <a:gridCol w="853565"/>
                <a:gridCol w="853565"/>
                <a:gridCol w="853565"/>
                <a:gridCol w="924696"/>
                <a:gridCol w="924696"/>
              </a:tblGrid>
              <a:tr h="336962">
                <a:tc>
                  <a:txBody>
                    <a:bodyPr/>
                    <a:lstStyle/>
                    <a:p>
                      <a:pPr algn="ctr">
                        <a:lnSpc>
                          <a:spcPct val="115000"/>
                        </a:lnSpc>
                        <a:spcAft>
                          <a:spcPts val="0"/>
                        </a:spcAft>
                      </a:pPr>
                      <a:r>
                        <a:rPr lang="el-GR" sz="2000" b="1" dirty="0">
                          <a:effectLst/>
                          <a:latin typeface="Calibri"/>
                          <a:ea typeface="Calibri"/>
                          <a:cs typeface="Times New Roman"/>
                        </a:rPr>
                        <a:t>Μαθήματα </a:t>
                      </a:r>
                      <a:endParaRPr lang="el-GR" sz="1400" b="1"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15000"/>
                        </a:lnSpc>
                        <a:spcAft>
                          <a:spcPts val="0"/>
                        </a:spcAft>
                      </a:pPr>
                      <a:r>
                        <a:rPr lang="el-GR" sz="1600" b="1" dirty="0">
                          <a:effectLst/>
                          <a:latin typeface="Calibri"/>
                          <a:ea typeface="Calibri"/>
                          <a:cs typeface="Times New Roman"/>
                        </a:rPr>
                        <a:t>Α τάξη</a:t>
                      </a:r>
                      <a:endParaRPr lang="el-GR" sz="1100" b="1"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15000"/>
                        </a:lnSpc>
                        <a:spcAft>
                          <a:spcPts val="0"/>
                        </a:spcAft>
                      </a:pPr>
                      <a:r>
                        <a:rPr lang="el-GR" sz="1600" b="1" dirty="0">
                          <a:effectLst/>
                          <a:latin typeface="Calibri"/>
                          <a:ea typeface="Calibri"/>
                          <a:cs typeface="Times New Roman"/>
                        </a:rPr>
                        <a:t>Β τάξη</a:t>
                      </a:r>
                      <a:endParaRPr lang="el-GR" sz="1100" b="1"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15000"/>
                        </a:lnSpc>
                        <a:spcAft>
                          <a:spcPts val="0"/>
                        </a:spcAft>
                      </a:pPr>
                      <a:r>
                        <a:rPr lang="el-GR" sz="1600" b="1" dirty="0">
                          <a:effectLst/>
                          <a:latin typeface="Calibri"/>
                          <a:ea typeface="Calibri"/>
                          <a:cs typeface="Times New Roman"/>
                        </a:rPr>
                        <a:t>Γ τάξη</a:t>
                      </a:r>
                      <a:endParaRPr lang="el-GR" sz="1100" b="1"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15000"/>
                        </a:lnSpc>
                        <a:spcAft>
                          <a:spcPts val="0"/>
                        </a:spcAft>
                      </a:pPr>
                      <a:r>
                        <a:rPr lang="el-GR" sz="1600" b="1" dirty="0">
                          <a:effectLst/>
                          <a:latin typeface="Calibri"/>
                          <a:ea typeface="Calibri"/>
                          <a:cs typeface="Times New Roman"/>
                        </a:rPr>
                        <a:t>Δ τάξη</a:t>
                      </a:r>
                      <a:endParaRPr lang="el-GR" sz="1100" b="1"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15000"/>
                        </a:lnSpc>
                        <a:spcAft>
                          <a:spcPts val="0"/>
                        </a:spcAft>
                      </a:pPr>
                      <a:r>
                        <a:rPr lang="el-GR" sz="1600" b="1" dirty="0">
                          <a:effectLst/>
                          <a:latin typeface="Calibri"/>
                          <a:ea typeface="Calibri"/>
                          <a:cs typeface="Times New Roman"/>
                        </a:rPr>
                        <a:t>Ε τάξη</a:t>
                      </a:r>
                      <a:endParaRPr lang="el-GR" sz="1100" b="1"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15000"/>
                        </a:lnSpc>
                        <a:spcAft>
                          <a:spcPts val="0"/>
                        </a:spcAft>
                      </a:pPr>
                      <a:r>
                        <a:rPr lang="el-GR" sz="1600" b="1" dirty="0">
                          <a:effectLst/>
                          <a:latin typeface="Calibri"/>
                          <a:ea typeface="Calibri"/>
                          <a:cs typeface="Times New Roman"/>
                        </a:rPr>
                        <a:t>ΣΤ τάξη</a:t>
                      </a:r>
                      <a:endParaRPr lang="el-GR" sz="1100" b="1"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336962">
                <a:tc>
                  <a:txBody>
                    <a:bodyPr/>
                    <a:lstStyle/>
                    <a:p>
                      <a:pPr>
                        <a:lnSpc>
                          <a:spcPct val="115000"/>
                        </a:lnSpc>
                        <a:spcAft>
                          <a:spcPts val="0"/>
                        </a:spcAft>
                      </a:pPr>
                      <a:r>
                        <a:rPr lang="el-GR" sz="2000" dirty="0">
                          <a:effectLst/>
                          <a:latin typeface="Calibri"/>
                          <a:ea typeface="Calibri"/>
                          <a:cs typeface="Times New Roman"/>
                        </a:rPr>
                        <a:t>Ελληνική γλώσσα</a:t>
                      </a:r>
                      <a:endParaRPr lang="el-GR" sz="14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dirty="0">
                          <a:effectLst/>
                          <a:latin typeface="Calibri"/>
                          <a:ea typeface="Calibri"/>
                          <a:cs typeface="Times New Roman"/>
                        </a:rPr>
                        <a:t>9</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a:effectLst/>
                          <a:latin typeface="Calibri"/>
                          <a:ea typeface="Calibri"/>
                          <a:cs typeface="Times New Roman"/>
                        </a:rPr>
                        <a:t>9</a:t>
                      </a:r>
                      <a:endParaRPr lang="el-GR" sz="110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a:effectLst/>
                          <a:latin typeface="Calibri"/>
                          <a:ea typeface="Calibri"/>
                          <a:cs typeface="Times New Roman"/>
                        </a:rPr>
                        <a:t>8</a:t>
                      </a:r>
                      <a:endParaRPr lang="el-GR" sz="110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dirty="0">
                          <a:effectLst/>
                          <a:latin typeface="Calibri"/>
                          <a:ea typeface="Calibri"/>
                          <a:cs typeface="Times New Roman"/>
                        </a:rPr>
                        <a:t>8</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a:effectLst/>
                          <a:latin typeface="Calibri"/>
                          <a:ea typeface="Calibri"/>
                          <a:cs typeface="Times New Roman"/>
                        </a:rPr>
                        <a:t>7</a:t>
                      </a:r>
                      <a:endParaRPr lang="el-GR" sz="110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a:effectLst/>
                          <a:latin typeface="Calibri"/>
                          <a:ea typeface="Calibri"/>
                          <a:cs typeface="Times New Roman"/>
                        </a:rPr>
                        <a:t>7</a:t>
                      </a:r>
                      <a:endParaRPr lang="el-GR" sz="110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962">
                <a:tc>
                  <a:txBody>
                    <a:bodyPr/>
                    <a:lstStyle/>
                    <a:p>
                      <a:pPr>
                        <a:lnSpc>
                          <a:spcPct val="115000"/>
                        </a:lnSpc>
                        <a:spcAft>
                          <a:spcPts val="0"/>
                        </a:spcAft>
                      </a:pPr>
                      <a:r>
                        <a:rPr lang="el-GR" sz="2000" dirty="0">
                          <a:effectLst/>
                          <a:latin typeface="Calibri"/>
                          <a:ea typeface="Calibri"/>
                          <a:cs typeface="Times New Roman"/>
                        </a:rPr>
                        <a:t>Μαθηματικά</a:t>
                      </a:r>
                      <a:endParaRPr lang="el-GR" sz="14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15000"/>
                        </a:lnSpc>
                        <a:spcAft>
                          <a:spcPts val="0"/>
                        </a:spcAft>
                      </a:pPr>
                      <a:r>
                        <a:rPr lang="el-GR" sz="1600" dirty="0">
                          <a:effectLst/>
                          <a:latin typeface="Calibri"/>
                          <a:ea typeface="Calibri"/>
                          <a:cs typeface="Times New Roman"/>
                        </a:rPr>
                        <a:t>5</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15000"/>
                        </a:lnSpc>
                        <a:spcAft>
                          <a:spcPts val="0"/>
                        </a:spcAft>
                      </a:pPr>
                      <a:r>
                        <a:rPr lang="el-GR" sz="1600" dirty="0">
                          <a:effectLst/>
                          <a:latin typeface="Calibri"/>
                          <a:ea typeface="Calibri"/>
                          <a:cs typeface="Times New Roman"/>
                        </a:rPr>
                        <a:t>5</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15000"/>
                        </a:lnSpc>
                        <a:spcAft>
                          <a:spcPts val="0"/>
                        </a:spcAft>
                      </a:pPr>
                      <a:r>
                        <a:rPr lang="el-GR" sz="1600" dirty="0" smtClean="0">
                          <a:effectLst/>
                          <a:latin typeface="Calibri"/>
                          <a:ea typeface="Calibri"/>
                          <a:cs typeface="Times New Roman"/>
                        </a:rPr>
                        <a:t>4</a:t>
                      </a:r>
                      <a:r>
                        <a:rPr lang="el-GR" sz="1600" dirty="0">
                          <a:effectLst/>
                          <a:latin typeface="Calibri"/>
                          <a:ea typeface="Calibri"/>
                          <a:cs typeface="Times New Roman"/>
                        </a:rPr>
                        <a:t> </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15000"/>
                        </a:lnSpc>
                        <a:spcAft>
                          <a:spcPts val="0"/>
                        </a:spcAft>
                      </a:pPr>
                      <a:r>
                        <a:rPr lang="el-GR" sz="1600" dirty="0">
                          <a:effectLst/>
                          <a:latin typeface="Calibri"/>
                          <a:ea typeface="Calibri"/>
                          <a:cs typeface="Times New Roman"/>
                        </a:rPr>
                        <a:t> </a:t>
                      </a:r>
                      <a:r>
                        <a:rPr lang="el-GR" sz="1600" dirty="0" smtClean="0">
                          <a:effectLst/>
                          <a:latin typeface="Calibri"/>
                          <a:ea typeface="Calibri"/>
                          <a:cs typeface="Times New Roman"/>
                        </a:rPr>
                        <a:t>4</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15000"/>
                        </a:lnSpc>
                        <a:spcAft>
                          <a:spcPts val="0"/>
                        </a:spcAft>
                      </a:pPr>
                      <a:r>
                        <a:rPr lang="el-GR" sz="1600" dirty="0">
                          <a:effectLst/>
                          <a:latin typeface="Calibri"/>
                          <a:ea typeface="Calibri"/>
                          <a:cs typeface="Times New Roman"/>
                        </a:rPr>
                        <a:t> </a:t>
                      </a:r>
                      <a:r>
                        <a:rPr lang="el-GR" sz="1600" dirty="0" smtClean="0">
                          <a:effectLst/>
                          <a:latin typeface="Calibri"/>
                          <a:ea typeface="Calibri"/>
                          <a:cs typeface="Times New Roman"/>
                        </a:rPr>
                        <a:t>4</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15000"/>
                        </a:lnSpc>
                        <a:spcAft>
                          <a:spcPts val="0"/>
                        </a:spcAft>
                      </a:pPr>
                      <a:r>
                        <a:rPr lang="el-GR" sz="1600" dirty="0">
                          <a:effectLst/>
                          <a:latin typeface="Calibri"/>
                          <a:ea typeface="Calibri"/>
                          <a:cs typeface="Times New Roman"/>
                        </a:rPr>
                        <a:t> </a:t>
                      </a:r>
                      <a:r>
                        <a:rPr lang="el-GR" sz="1600" dirty="0" smtClean="0">
                          <a:effectLst/>
                          <a:latin typeface="Calibri"/>
                          <a:ea typeface="Calibri"/>
                          <a:cs typeface="Times New Roman"/>
                        </a:rPr>
                        <a:t>4</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r>
              <a:tr h="336962">
                <a:tc>
                  <a:txBody>
                    <a:bodyPr/>
                    <a:lstStyle/>
                    <a:p>
                      <a:pPr>
                        <a:lnSpc>
                          <a:spcPct val="115000"/>
                        </a:lnSpc>
                        <a:spcAft>
                          <a:spcPts val="0"/>
                        </a:spcAft>
                      </a:pPr>
                      <a:r>
                        <a:rPr lang="el-GR" sz="2000" dirty="0">
                          <a:effectLst/>
                          <a:latin typeface="Calibri"/>
                          <a:ea typeface="Calibri"/>
                          <a:cs typeface="Times New Roman"/>
                        </a:rPr>
                        <a:t>Μελέτη Περιβάλλοντος</a:t>
                      </a:r>
                      <a:endParaRPr lang="el-GR" sz="14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dirty="0" smtClean="0">
                          <a:effectLst/>
                          <a:latin typeface="Calibri"/>
                          <a:ea typeface="Calibri"/>
                          <a:cs typeface="Times New Roman"/>
                        </a:rPr>
                        <a:t>4</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dirty="0" smtClean="0">
                          <a:effectLst/>
                          <a:latin typeface="Calibri"/>
                          <a:ea typeface="Calibri"/>
                          <a:cs typeface="Times New Roman"/>
                        </a:rPr>
                        <a:t>4</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dirty="0" smtClean="0">
                          <a:effectLst/>
                          <a:latin typeface="Calibri"/>
                          <a:ea typeface="Calibri"/>
                          <a:cs typeface="Times New Roman"/>
                        </a:rPr>
                        <a:t>2</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dirty="0" smtClean="0">
                          <a:effectLst/>
                          <a:latin typeface="Calibri"/>
                          <a:ea typeface="Calibri"/>
                          <a:cs typeface="Times New Roman"/>
                        </a:rPr>
                        <a:t>2</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a:effectLst/>
                          <a:latin typeface="Calibri"/>
                          <a:ea typeface="Calibri"/>
                          <a:cs typeface="Times New Roman"/>
                        </a:rPr>
                        <a:t> </a:t>
                      </a:r>
                      <a:endParaRPr lang="el-GR" sz="110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a:effectLst/>
                          <a:latin typeface="Calibri"/>
                          <a:ea typeface="Calibri"/>
                          <a:cs typeface="Times New Roman"/>
                        </a:rPr>
                        <a:t> </a:t>
                      </a:r>
                      <a:endParaRPr lang="el-GR" sz="110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962">
                <a:tc>
                  <a:txBody>
                    <a:bodyPr/>
                    <a:lstStyle/>
                    <a:p>
                      <a:pPr>
                        <a:lnSpc>
                          <a:spcPct val="115000"/>
                        </a:lnSpc>
                        <a:spcAft>
                          <a:spcPts val="0"/>
                        </a:spcAft>
                      </a:pPr>
                      <a:r>
                        <a:rPr lang="el-GR" sz="2000" dirty="0">
                          <a:effectLst/>
                          <a:latin typeface="Calibri"/>
                          <a:ea typeface="Calibri"/>
                          <a:cs typeface="Times New Roman"/>
                        </a:rPr>
                        <a:t>Φυσικά</a:t>
                      </a:r>
                      <a:endParaRPr lang="el-GR" sz="14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15000"/>
                        </a:lnSpc>
                        <a:spcAft>
                          <a:spcPts val="0"/>
                        </a:spcAft>
                      </a:pPr>
                      <a:r>
                        <a:rPr lang="el-GR" sz="1600" dirty="0">
                          <a:effectLst/>
                          <a:latin typeface="Calibri"/>
                          <a:ea typeface="Calibri"/>
                          <a:cs typeface="Times New Roman"/>
                        </a:rPr>
                        <a:t> </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15000"/>
                        </a:lnSpc>
                        <a:spcAft>
                          <a:spcPts val="0"/>
                        </a:spcAft>
                      </a:pPr>
                      <a:r>
                        <a:rPr lang="el-GR" sz="1600" dirty="0">
                          <a:effectLst/>
                          <a:latin typeface="Calibri"/>
                          <a:ea typeface="Calibri"/>
                          <a:cs typeface="Times New Roman"/>
                        </a:rPr>
                        <a:t> </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15000"/>
                        </a:lnSpc>
                        <a:spcAft>
                          <a:spcPts val="0"/>
                        </a:spcAft>
                      </a:pPr>
                      <a:r>
                        <a:rPr lang="el-GR" sz="1600" dirty="0">
                          <a:effectLst/>
                          <a:latin typeface="Calibri"/>
                          <a:ea typeface="Calibri"/>
                          <a:cs typeface="Times New Roman"/>
                        </a:rPr>
                        <a:t> </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15000"/>
                        </a:lnSpc>
                        <a:spcAft>
                          <a:spcPts val="0"/>
                        </a:spcAft>
                      </a:pPr>
                      <a:r>
                        <a:rPr lang="el-GR" sz="1600" dirty="0">
                          <a:effectLst/>
                          <a:latin typeface="Calibri"/>
                          <a:ea typeface="Calibri"/>
                          <a:cs typeface="Times New Roman"/>
                        </a:rPr>
                        <a:t> </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15000"/>
                        </a:lnSpc>
                        <a:spcAft>
                          <a:spcPts val="0"/>
                        </a:spcAft>
                      </a:pPr>
                      <a:r>
                        <a:rPr lang="el-GR" sz="1600" dirty="0" smtClean="0">
                          <a:effectLst/>
                          <a:latin typeface="Calibri"/>
                          <a:ea typeface="Calibri"/>
                          <a:cs typeface="Times New Roman"/>
                        </a:rPr>
                        <a:t>3</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15000"/>
                        </a:lnSpc>
                        <a:spcAft>
                          <a:spcPts val="0"/>
                        </a:spcAft>
                      </a:pPr>
                      <a:r>
                        <a:rPr lang="el-GR" sz="1600" dirty="0" smtClean="0">
                          <a:effectLst/>
                          <a:latin typeface="Calibri"/>
                          <a:ea typeface="Calibri"/>
                          <a:cs typeface="Times New Roman"/>
                        </a:rPr>
                        <a:t>3</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r>
              <a:tr h="336962">
                <a:tc>
                  <a:txBody>
                    <a:bodyPr/>
                    <a:lstStyle/>
                    <a:p>
                      <a:pPr>
                        <a:lnSpc>
                          <a:spcPct val="115000"/>
                        </a:lnSpc>
                        <a:spcAft>
                          <a:spcPts val="0"/>
                        </a:spcAft>
                      </a:pPr>
                      <a:r>
                        <a:rPr lang="el-GR" sz="2000" dirty="0">
                          <a:effectLst/>
                          <a:latin typeface="Calibri"/>
                          <a:ea typeface="Calibri"/>
                          <a:cs typeface="Times New Roman"/>
                        </a:rPr>
                        <a:t>Ιστορία</a:t>
                      </a:r>
                      <a:endParaRPr lang="el-GR" sz="14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dirty="0">
                          <a:effectLst/>
                          <a:latin typeface="Calibri"/>
                          <a:ea typeface="Calibri"/>
                          <a:cs typeface="Times New Roman"/>
                        </a:rPr>
                        <a:t> </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dirty="0">
                          <a:effectLst/>
                          <a:latin typeface="Calibri"/>
                          <a:ea typeface="Calibri"/>
                          <a:cs typeface="Times New Roman"/>
                        </a:rPr>
                        <a:t> </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dirty="0">
                          <a:effectLst/>
                          <a:latin typeface="Calibri"/>
                          <a:ea typeface="Calibri"/>
                          <a:cs typeface="Times New Roman"/>
                        </a:rPr>
                        <a:t>2</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a:effectLst/>
                          <a:latin typeface="Calibri"/>
                          <a:ea typeface="Calibri"/>
                          <a:cs typeface="Times New Roman"/>
                        </a:rPr>
                        <a:t>2</a:t>
                      </a:r>
                      <a:endParaRPr lang="el-GR" sz="110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a:effectLst/>
                          <a:latin typeface="Calibri"/>
                          <a:ea typeface="Calibri"/>
                          <a:cs typeface="Times New Roman"/>
                        </a:rPr>
                        <a:t>2</a:t>
                      </a:r>
                      <a:endParaRPr lang="el-GR" sz="110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a:effectLst/>
                          <a:latin typeface="Calibri"/>
                          <a:ea typeface="Calibri"/>
                          <a:cs typeface="Times New Roman"/>
                        </a:rPr>
                        <a:t>2</a:t>
                      </a:r>
                      <a:endParaRPr lang="el-GR" sz="110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962">
                <a:tc>
                  <a:txBody>
                    <a:bodyPr/>
                    <a:lstStyle/>
                    <a:p>
                      <a:pPr>
                        <a:lnSpc>
                          <a:spcPct val="115000"/>
                        </a:lnSpc>
                        <a:spcAft>
                          <a:spcPts val="0"/>
                        </a:spcAft>
                      </a:pPr>
                      <a:r>
                        <a:rPr lang="el-GR" sz="2000" dirty="0">
                          <a:effectLst/>
                          <a:latin typeface="Calibri"/>
                          <a:ea typeface="Calibri"/>
                          <a:cs typeface="Times New Roman"/>
                        </a:rPr>
                        <a:t>Γεωγραφία </a:t>
                      </a:r>
                      <a:endParaRPr lang="el-GR" sz="14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15000"/>
                        </a:lnSpc>
                        <a:spcAft>
                          <a:spcPts val="0"/>
                        </a:spcAft>
                      </a:pPr>
                      <a:r>
                        <a:rPr lang="el-GR" sz="1600" dirty="0">
                          <a:effectLst/>
                          <a:latin typeface="Calibri"/>
                          <a:ea typeface="Calibri"/>
                          <a:cs typeface="Times New Roman"/>
                        </a:rPr>
                        <a:t> </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15000"/>
                        </a:lnSpc>
                        <a:spcAft>
                          <a:spcPts val="0"/>
                        </a:spcAft>
                      </a:pPr>
                      <a:r>
                        <a:rPr lang="el-GR" sz="1600" dirty="0">
                          <a:effectLst/>
                          <a:latin typeface="Calibri"/>
                          <a:ea typeface="Calibri"/>
                          <a:cs typeface="Times New Roman"/>
                        </a:rPr>
                        <a:t> </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15000"/>
                        </a:lnSpc>
                        <a:spcAft>
                          <a:spcPts val="0"/>
                        </a:spcAft>
                      </a:pPr>
                      <a:r>
                        <a:rPr lang="el-GR" sz="1600" dirty="0">
                          <a:effectLst/>
                          <a:latin typeface="Calibri"/>
                          <a:ea typeface="Calibri"/>
                          <a:cs typeface="Times New Roman"/>
                        </a:rPr>
                        <a:t> </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15000"/>
                        </a:lnSpc>
                        <a:spcAft>
                          <a:spcPts val="0"/>
                        </a:spcAft>
                      </a:pPr>
                      <a:r>
                        <a:rPr lang="el-GR" sz="1600" dirty="0">
                          <a:effectLst/>
                          <a:latin typeface="Calibri"/>
                          <a:ea typeface="Calibri"/>
                          <a:cs typeface="Times New Roman"/>
                        </a:rPr>
                        <a:t> </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15000"/>
                        </a:lnSpc>
                        <a:spcAft>
                          <a:spcPts val="0"/>
                        </a:spcAft>
                      </a:pPr>
                      <a:r>
                        <a:rPr lang="el-GR" sz="1600" dirty="0">
                          <a:effectLst/>
                          <a:latin typeface="Calibri"/>
                          <a:ea typeface="Calibri"/>
                          <a:cs typeface="Times New Roman"/>
                        </a:rPr>
                        <a:t>2</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15000"/>
                        </a:lnSpc>
                        <a:spcAft>
                          <a:spcPts val="0"/>
                        </a:spcAft>
                      </a:pPr>
                      <a:r>
                        <a:rPr lang="el-GR" sz="1600" dirty="0">
                          <a:effectLst/>
                          <a:latin typeface="Calibri"/>
                          <a:ea typeface="Calibri"/>
                          <a:cs typeface="Times New Roman"/>
                        </a:rPr>
                        <a:t>2</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r>
              <a:tr h="336962">
                <a:tc>
                  <a:txBody>
                    <a:bodyPr/>
                    <a:lstStyle/>
                    <a:p>
                      <a:pPr>
                        <a:lnSpc>
                          <a:spcPct val="115000"/>
                        </a:lnSpc>
                        <a:spcAft>
                          <a:spcPts val="0"/>
                        </a:spcAft>
                      </a:pPr>
                      <a:r>
                        <a:rPr lang="el-GR" sz="2000" dirty="0">
                          <a:effectLst/>
                          <a:latin typeface="Calibri"/>
                          <a:ea typeface="Calibri"/>
                          <a:cs typeface="Times New Roman"/>
                        </a:rPr>
                        <a:t>Θρησκευτικά</a:t>
                      </a:r>
                      <a:endParaRPr lang="el-GR" sz="14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dirty="0">
                          <a:effectLst/>
                          <a:latin typeface="Calibri"/>
                          <a:ea typeface="Calibri"/>
                          <a:cs typeface="Times New Roman"/>
                        </a:rPr>
                        <a:t> </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a:effectLst/>
                          <a:latin typeface="Calibri"/>
                          <a:ea typeface="Calibri"/>
                          <a:cs typeface="Times New Roman"/>
                        </a:rPr>
                        <a:t> </a:t>
                      </a:r>
                      <a:endParaRPr lang="el-GR" sz="110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dirty="0">
                          <a:effectLst/>
                          <a:latin typeface="Calibri"/>
                          <a:ea typeface="Calibri"/>
                          <a:cs typeface="Times New Roman"/>
                        </a:rPr>
                        <a:t>2</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dirty="0">
                          <a:effectLst/>
                          <a:latin typeface="Calibri"/>
                          <a:ea typeface="Calibri"/>
                          <a:cs typeface="Times New Roman"/>
                        </a:rPr>
                        <a:t>2</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a:effectLst/>
                          <a:latin typeface="Calibri"/>
                          <a:ea typeface="Calibri"/>
                          <a:cs typeface="Times New Roman"/>
                        </a:rPr>
                        <a:t>1</a:t>
                      </a:r>
                      <a:endParaRPr lang="el-GR" sz="110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a:effectLst/>
                          <a:latin typeface="Calibri"/>
                          <a:ea typeface="Calibri"/>
                          <a:cs typeface="Times New Roman"/>
                        </a:rPr>
                        <a:t>1</a:t>
                      </a:r>
                      <a:endParaRPr lang="el-GR" sz="110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962">
                <a:tc>
                  <a:txBody>
                    <a:bodyPr/>
                    <a:lstStyle/>
                    <a:p>
                      <a:pPr>
                        <a:lnSpc>
                          <a:spcPct val="115000"/>
                        </a:lnSpc>
                        <a:spcAft>
                          <a:spcPts val="0"/>
                        </a:spcAft>
                      </a:pPr>
                      <a:r>
                        <a:rPr lang="el-GR" sz="2000" dirty="0">
                          <a:effectLst/>
                          <a:latin typeface="Calibri"/>
                          <a:ea typeface="Calibri"/>
                          <a:cs typeface="Times New Roman"/>
                        </a:rPr>
                        <a:t>Κοινωνική και Πολιτική Αγωγή</a:t>
                      </a:r>
                      <a:endParaRPr lang="el-GR" sz="14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15000"/>
                        </a:lnSpc>
                        <a:spcAft>
                          <a:spcPts val="0"/>
                        </a:spcAft>
                      </a:pPr>
                      <a:r>
                        <a:rPr lang="el-GR" sz="1600" dirty="0">
                          <a:effectLst/>
                          <a:latin typeface="Calibri"/>
                          <a:ea typeface="Calibri"/>
                          <a:cs typeface="Times New Roman"/>
                        </a:rPr>
                        <a:t> </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15000"/>
                        </a:lnSpc>
                        <a:spcAft>
                          <a:spcPts val="0"/>
                        </a:spcAft>
                      </a:pPr>
                      <a:r>
                        <a:rPr lang="el-GR" sz="1600" dirty="0">
                          <a:effectLst/>
                          <a:latin typeface="Calibri"/>
                          <a:ea typeface="Calibri"/>
                          <a:cs typeface="Times New Roman"/>
                        </a:rPr>
                        <a:t> </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15000"/>
                        </a:lnSpc>
                        <a:spcAft>
                          <a:spcPts val="0"/>
                        </a:spcAft>
                      </a:pPr>
                      <a:r>
                        <a:rPr lang="el-GR" sz="1600" dirty="0">
                          <a:effectLst/>
                          <a:latin typeface="Calibri"/>
                          <a:ea typeface="Calibri"/>
                          <a:cs typeface="Times New Roman"/>
                        </a:rPr>
                        <a:t> </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15000"/>
                        </a:lnSpc>
                        <a:spcAft>
                          <a:spcPts val="0"/>
                        </a:spcAft>
                      </a:pPr>
                      <a:r>
                        <a:rPr lang="el-GR" sz="1600" dirty="0">
                          <a:effectLst/>
                          <a:latin typeface="Calibri"/>
                          <a:ea typeface="Calibri"/>
                          <a:cs typeface="Times New Roman"/>
                        </a:rPr>
                        <a:t> </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15000"/>
                        </a:lnSpc>
                        <a:spcAft>
                          <a:spcPts val="0"/>
                        </a:spcAft>
                      </a:pPr>
                      <a:r>
                        <a:rPr lang="el-GR" sz="1600" dirty="0">
                          <a:effectLst/>
                          <a:latin typeface="Calibri"/>
                          <a:ea typeface="Calibri"/>
                          <a:cs typeface="Times New Roman"/>
                        </a:rPr>
                        <a:t>1</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15000"/>
                        </a:lnSpc>
                        <a:spcAft>
                          <a:spcPts val="0"/>
                        </a:spcAft>
                      </a:pPr>
                      <a:r>
                        <a:rPr lang="el-GR" sz="1600" dirty="0">
                          <a:effectLst/>
                          <a:latin typeface="Calibri"/>
                          <a:ea typeface="Calibri"/>
                          <a:cs typeface="Times New Roman"/>
                        </a:rPr>
                        <a:t>1</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r>
              <a:tr h="336962">
                <a:tc>
                  <a:txBody>
                    <a:bodyPr/>
                    <a:lstStyle/>
                    <a:p>
                      <a:pPr>
                        <a:lnSpc>
                          <a:spcPct val="115000"/>
                        </a:lnSpc>
                        <a:spcAft>
                          <a:spcPts val="0"/>
                        </a:spcAft>
                      </a:pPr>
                      <a:r>
                        <a:rPr lang="el-GR" sz="2000" dirty="0">
                          <a:effectLst/>
                          <a:latin typeface="Calibri"/>
                          <a:ea typeface="Calibri"/>
                          <a:cs typeface="Times New Roman"/>
                        </a:rPr>
                        <a:t>Αγγλικά</a:t>
                      </a:r>
                      <a:endParaRPr lang="el-GR" sz="14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a:effectLst/>
                          <a:latin typeface="Calibri"/>
                          <a:ea typeface="Calibri"/>
                          <a:cs typeface="Times New Roman"/>
                        </a:rPr>
                        <a:t>1</a:t>
                      </a:r>
                      <a:endParaRPr lang="el-GR" sz="110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dirty="0">
                          <a:effectLst/>
                          <a:latin typeface="Calibri"/>
                          <a:ea typeface="Calibri"/>
                          <a:cs typeface="Times New Roman"/>
                        </a:rPr>
                        <a:t>1</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a:effectLst/>
                          <a:latin typeface="Calibri"/>
                          <a:ea typeface="Calibri"/>
                          <a:cs typeface="Times New Roman"/>
                        </a:rPr>
                        <a:t>3</a:t>
                      </a:r>
                      <a:endParaRPr lang="el-GR" sz="110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dirty="0">
                          <a:effectLst/>
                          <a:latin typeface="Calibri"/>
                          <a:ea typeface="Calibri"/>
                          <a:cs typeface="Times New Roman"/>
                        </a:rPr>
                        <a:t>3</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a:effectLst/>
                          <a:latin typeface="Calibri"/>
                          <a:ea typeface="Calibri"/>
                          <a:cs typeface="Times New Roman"/>
                        </a:rPr>
                        <a:t>3</a:t>
                      </a:r>
                      <a:endParaRPr lang="el-GR" sz="110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a:effectLst/>
                          <a:latin typeface="Calibri"/>
                          <a:ea typeface="Calibri"/>
                          <a:cs typeface="Times New Roman"/>
                        </a:rPr>
                        <a:t>3</a:t>
                      </a:r>
                      <a:endParaRPr lang="el-GR" sz="110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962">
                <a:tc>
                  <a:txBody>
                    <a:bodyPr/>
                    <a:lstStyle/>
                    <a:p>
                      <a:pPr>
                        <a:lnSpc>
                          <a:spcPct val="115000"/>
                        </a:lnSpc>
                        <a:spcAft>
                          <a:spcPts val="0"/>
                        </a:spcAft>
                      </a:pPr>
                      <a:r>
                        <a:rPr lang="el-GR" sz="2000" dirty="0">
                          <a:effectLst/>
                          <a:latin typeface="Calibri"/>
                          <a:ea typeface="Calibri"/>
                          <a:cs typeface="Times New Roman"/>
                        </a:rPr>
                        <a:t>2</a:t>
                      </a:r>
                      <a:r>
                        <a:rPr lang="el-GR" sz="2000" baseline="30000" dirty="0">
                          <a:effectLst/>
                          <a:latin typeface="Calibri"/>
                          <a:ea typeface="Calibri"/>
                          <a:cs typeface="Times New Roman"/>
                        </a:rPr>
                        <a:t>η</a:t>
                      </a:r>
                      <a:r>
                        <a:rPr lang="el-GR" sz="2000" dirty="0">
                          <a:effectLst/>
                          <a:latin typeface="Calibri"/>
                          <a:ea typeface="Calibri"/>
                          <a:cs typeface="Times New Roman"/>
                        </a:rPr>
                        <a:t> Ξένη Γλώσσα</a:t>
                      </a:r>
                      <a:endParaRPr lang="el-GR" sz="14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15000"/>
                        </a:lnSpc>
                        <a:spcAft>
                          <a:spcPts val="0"/>
                        </a:spcAft>
                      </a:pPr>
                      <a:r>
                        <a:rPr lang="el-GR" sz="1600" dirty="0">
                          <a:effectLst/>
                          <a:latin typeface="Calibri"/>
                          <a:ea typeface="Calibri"/>
                          <a:cs typeface="Times New Roman"/>
                        </a:rPr>
                        <a:t> </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15000"/>
                        </a:lnSpc>
                        <a:spcAft>
                          <a:spcPts val="0"/>
                        </a:spcAft>
                      </a:pPr>
                      <a:r>
                        <a:rPr lang="el-GR" sz="1600" dirty="0">
                          <a:effectLst/>
                          <a:latin typeface="Calibri"/>
                          <a:ea typeface="Calibri"/>
                          <a:cs typeface="Times New Roman"/>
                        </a:rPr>
                        <a:t> </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15000"/>
                        </a:lnSpc>
                        <a:spcAft>
                          <a:spcPts val="0"/>
                        </a:spcAft>
                      </a:pPr>
                      <a:r>
                        <a:rPr lang="el-GR" sz="1600" dirty="0">
                          <a:effectLst/>
                          <a:latin typeface="Calibri"/>
                          <a:ea typeface="Calibri"/>
                          <a:cs typeface="Times New Roman"/>
                        </a:rPr>
                        <a:t> </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15000"/>
                        </a:lnSpc>
                        <a:spcAft>
                          <a:spcPts val="0"/>
                        </a:spcAft>
                      </a:pPr>
                      <a:r>
                        <a:rPr lang="el-GR" sz="1600" dirty="0">
                          <a:effectLst/>
                          <a:latin typeface="Calibri"/>
                          <a:ea typeface="Calibri"/>
                          <a:cs typeface="Times New Roman"/>
                        </a:rPr>
                        <a:t> </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15000"/>
                        </a:lnSpc>
                        <a:spcAft>
                          <a:spcPts val="0"/>
                        </a:spcAft>
                      </a:pPr>
                      <a:r>
                        <a:rPr lang="el-GR" sz="1600" dirty="0">
                          <a:effectLst/>
                          <a:latin typeface="Calibri"/>
                          <a:ea typeface="Calibri"/>
                          <a:cs typeface="Times New Roman"/>
                        </a:rPr>
                        <a:t>2</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15000"/>
                        </a:lnSpc>
                        <a:spcAft>
                          <a:spcPts val="0"/>
                        </a:spcAft>
                      </a:pPr>
                      <a:r>
                        <a:rPr lang="el-GR" sz="1600" dirty="0">
                          <a:effectLst/>
                          <a:latin typeface="Calibri"/>
                          <a:ea typeface="Calibri"/>
                          <a:cs typeface="Times New Roman"/>
                        </a:rPr>
                        <a:t>2</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r>
              <a:tr h="390395">
                <a:tc>
                  <a:txBody>
                    <a:bodyPr/>
                    <a:lstStyle/>
                    <a:p>
                      <a:pPr>
                        <a:lnSpc>
                          <a:spcPct val="115000"/>
                        </a:lnSpc>
                        <a:spcAft>
                          <a:spcPts val="0"/>
                        </a:spcAft>
                      </a:pPr>
                      <a:r>
                        <a:rPr lang="el-GR" sz="2000" dirty="0">
                          <a:effectLst/>
                          <a:latin typeface="Calibri"/>
                          <a:ea typeface="Calibri"/>
                          <a:cs typeface="Times New Roman"/>
                        </a:rPr>
                        <a:t>ΤΠΕ</a:t>
                      </a:r>
                      <a:endParaRPr lang="el-GR" sz="14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a:effectLst/>
                          <a:latin typeface="Calibri"/>
                          <a:ea typeface="Calibri"/>
                          <a:cs typeface="Times New Roman"/>
                        </a:rPr>
                        <a:t>1</a:t>
                      </a:r>
                      <a:endParaRPr lang="el-GR" sz="110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a:effectLst/>
                          <a:latin typeface="Calibri"/>
                          <a:ea typeface="Calibri"/>
                          <a:cs typeface="Times New Roman"/>
                        </a:rPr>
                        <a:t>1</a:t>
                      </a:r>
                      <a:endParaRPr lang="el-GR" sz="110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dirty="0">
                          <a:effectLst/>
                          <a:latin typeface="Calibri"/>
                          <a:ea typeface="Calibri"/>
                          <a:cs typeface="Times New Roman"/>
                        </a:rPr>
                        <a:t>1</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a:effectLst/>
                          <a:latin typeface="Calibri"/>
                          <a:ea typeface="Calibri"/>
                          <a:cs typeface="Times New Roman"/>
                        </a:rPr>
                        <a:t>1</a:t>
                      </a:r>
                      <a:endParaRPr lang="el-GR" sz="110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dirty="0">
                          <a:effectLst/>
                          <a:latin typeface="Calibri"/>
                          <a:ea typeface="Calibri"/>
                          <a:cs typeface="Times New Roman"/>
                        </a:rPr>
                        <a:t>1</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a:effectLst/>
                          <a:latin typeface="Calibri"/>
                          <a:ea typeface="Calibri"/>
                          <a:cs typeface="Times New Roman"/>
                        </a:rPr>
                        <a:t>1</a:t>
                      </a:r>
                      <a:endParaRPr lang="el-GR" sz="110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962">
                <a:tc>
                  <a:txBody>
                    <a:bodyPr/>
                    <a:lstStyle/>
                    <a:p>
                      <a:pPr>
                        <a:lnSpc>
                          <a:spcPct val="115000"/>
                        </a:lnSpc>
                        <a:spcAft>
                          <a:spcPts val="0"/>
                        </a:spcAft>
                      </a:pPr>
                      <a:r>
                        <a:rPr lang="el-GR" sz="2000" dirty="0">
                          <a:effectLst/>
                          <a:latin typeface="Calibri"/>
                          <a:ea typeface="Calibri"/>
                          <a:cs typeface="Times New Roman"/>
                        </a:rPr>
                        <a:t>Ευέλικτη Ζώνη</a:t>
                      </a:r>
                      <a:endParaRPr lang="el-GR" sz="14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15000"/>
                        </a:lnSpc>
                        <a:spcAft>
                          <a:spcPts val="0"/>
                        </a:spcAft>
                      </a:pPr>
                      <a:r>
                        <a:rPr lang="el-GR" sz="1600" dirty="0" smtClean="0">
                          <a:effectLst/>
                          <a:latin typeface="Calibri"/>
                          <a:ea typeface="Calibri"/>
                          <a:cs typeface="Times New Roman"/>
                        </a:rPr>
                        <a:t>3</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15000"/>
                        </a:lnSpc>
                        <a:spcAft>
                          <a:spcPts val="0"/>
                        </a:spcAft>
                      </a:pPr>
                      <a:r>
                        <a:rPr lang="el-GR" sz="1600" dirty="0" smtClean="0">
                          <a:effectLst/>
                          <a:latin typeface="Calibri"/>
                          <a:ea typeface="Calibri"/>
                          <a:cs typeface="Times New Roman"/>
                        </a:rPr>
                        <a:t>3</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15000"/>
                        </a:lnSpc>
                        <a:spcAft>
                          <a:spcPts val="0"/>
                        </a:spcAft>
                      </a:pPr>
                      <a:r>
                        <a:rPr lang="el-GR" sz="1600" dirty="0" smtClean="0">
                          <a:effectLst/>
                          <a:latin typeface="Calibri"/>
                          <a:ea typeface="Calibri"/>
                          <a:cs typeface="Times New Roman"/>
                        </a:rPr>
                        <a:t>2</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15000"/>
                        </a:lnSpc>
                        <a:spcAft>
                          <a:spcPts val="0"/>
                        </a:spcAft>
                      </a:pPr>
                      <a:r>
                        <a:rPr lang="el-GR" sz="1600" dirty="0" smtClean="0">
                          <a:effectLst/>
                          <a:latin typeface="Calibri"/>
                          <a:ea typeface="Calibri"/>
                          <a:cs typeface="Times New Roman"/>
                        </a:rPr>
                        <a:t>2</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15000"/>
                        </a:lnSpc>
                        <a:spcAft>
                          <a:spcPts val="0"/>
                        </a:spcAft>
                      </a:pPr>
                      <a:r>
                        <a:rPr lang="el-GR" sz="1600" dirty="0">
                          <a:effectLst/>
                          <a:latin typeface="Calibri"/>
                          <a:ea typeface="Calibri"/>
                          <a:cs typeface="Times New Roman"/>
                        </a:rPr>
                        <a:t> </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15000"/>
                        </a:lnSpc>
                        <a:spcAft>
                          <a:spcPts val="0"/>
                        </a:spcAft>
                      </a:pPr>
                      <a:r>
                        <a:rPr lang="el-GR" sz="1600" dirty="0">
                          <a:effectLst/>
                          <a:latin typeface="Calibri"/>
                          <a:ea typeface="Calibri"/>
                          <a:cs typeface="Times New Roman"/>
                        </a:rPr>
                        <a:t> </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r>
              <a:tr h="336962">
                <a:tc>
                  <a:txBody>
                    <a:bodyPr/>
                    <a:lstStyle/>
                    <a:p>
                      <a:pPr>
                        <a:lnSpc>
                          <a:spcPct val="115000"/>
                        </a:lnSpc>
                        <a:spcAft>
                          <a:spcPts val="0"/>
                        </a:spcAft>
                      </a:pPr>
                      <a:r>
                        <a:rPr lang="el-GR" sz="2000" dirty="0" smtClean="0">
                          <a:effectLst/>
                          <a:latin typeface="Calibri"/>
                          <a:ea typeface="Calibri"/>
                          <a:cs typeface="Times New Roman"/>
                        </a:rPr>
                        <a:t>Εικαστικά/Θεατρική Αγωγή</a:t>
                      </a:r>
                      <a:endParaRPr lang="el-GR" sz="14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dirty="0" smtClean="0">
                          <a:effectLst/>
                          <a:latin typeface="Calibri"/>
                          <a:ea typeface="Calibri"/>
                          <a:cs typeface="Times New Roman"/>
                        </a:rPr>
                        <a:t>2/1</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dirty="0" smtClean="0">
                          <a:effectLst/>
                          <a:latin typeface="Calibri"/>
                          <a:ea typeface="Calibri"/>
                          <a:cs typeface="Times New Roman"/>
                        </a:rPr>
                        <a:t>2/1</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dirty="0">
                          <a:effectLst/>
                          <a:latin typeface="Calibri"/>
                          <a:ea typeface="Calibri"/>
                          <a:cs typeface="Times New Roman"/>
                        </a:rPr>
                        <a:t> </a:t>
                      </a:r>
                      <a:r>
                        <a:rPr lang="el-GR" sz="1600" dirty="0" smtClean="0">
                          <a:effectLst/>
                          <a:latin typeface="Calibri"/>
                          <a:ea typeface="Calibri"/>
                          <a:cs typeface="Times New Roman"/>
                        </a:rPr>
                        <a:t>1/1</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dirty="0" smtClean="0">
                          <a:effectLst/>
                          <a:latin typeface="Calibri"/>
                          <a:ea typeface="Calibri"/>
                          <a:cs typeface="Times New Roman"/>
                        </a:rPr>
                        <a:t>1/1</a:t>
                      </a:r>
                      <a:r>
                        <a:rPr lang="el-GR" sz="1600" dirty="0">
                          <a:effectLst/>
                          <a:latin typeface="Calibri"/>
                          <a:ea typeface="Calibri"/>
                          <a:cs typeface="Times New Roman"/>
                        </a:rPr>
                        <a:t> </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dirty="0">
                          <a:effectLst/>
                          <a:latin typeface="Calibri"/>
                          <a:ea typeface="Calibri"/>
                          <a:cs typeface="Times New Roman"/>
                        </a:rPr>
                        <a:t> </a:t>
                      </a:r>
                      <a:r>
                        <a:rPr lang="el-GR" sz="1600" dirty="0" smtClean="0">
                          <a:effectLst/>
                          <a:latin typeface="Calibri"/>
                          <a:ea typeface="Calibri"/>
                          <a:cs typeface="Times New Roman"/>
                        </a:rPr>
                        <a:t>1</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dirty="0">
                          <a:effectLst/>
                          <a:latin typeface="Calibri"/>
                          <a:ea typeface="Calibri"/>
                          <a:cs typeface="Times New Roman"/>
                        </a:rPr>
                        <a:t> </a:t>
                      </a:r>
                      <a:r>
                        <a:rPr lang="el-GR" sz="1600" dirty="0" smtClean="0">
                          <a:effectLst/>
                          <a:latin typeface="Calibri"/>
                          <a:ea typeface="Calibri"/>
                          <a:cs typeface="Times New Roman"/>
                        </a:rPr>
                        <a:t>1</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962">
                <a:tc>
                  <a:txBody>
                    <a:bodyPr/>
                    <a:lstStyle/>
                    <a:p>
                      <a:pPr>
                        <a:lnSpc>
                          <a:spcPct val="115000"/>
                        </a:lnSpc>
                        <a:spcAft>
                          <a:spcPts val="0"/>
                        </a:spcAft>
                      </a:pPr>
                      <a:r>
                        <a:rPr lang="el-GR" sz="2000" dirty="0">
                          <a:effectLst/>
                          <a:latin typeface="Calibri"/>
                          <a:ea typeface="Calibri"/>
                          <a:cs typeface="Times New Roman"/>
                        </a:rPr>
                        <a:t>Μουσική </a:t>
                      </a:r>
                      <a:endParaRPr lang="el-GR" sz="14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15000"/>
                        </a:lnSpc>
                        <a:spcAft>
                          <a:spcPts val="0"/>
                        </a:spcAft>
                      </a:pPr>
                      <a:r>
                        <a:rPr lang="el-GR" sz="1600" dirty="0">
                          <a:effectLst/>
                          <a:latin typeface="Calibri"/>
                          <a:ea typeface="Calibri"/>
                          <a:cs typeface="Times New Roman"/>
                        </a:rPr>
                        <a:t>1</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15000"/>
                        </a:lnSpc>
                        <a:spcAft>
                          <a:spcPts val="0"/>
                        </a:spcAft>
                      </a:pPr>
                      <a:r>
                        <a:rPr lang="el-GR" sz="1600" dirty="0">
                          <a:effectLst/>
                          <a:latin typeface="Calibri"/>
                          <a:ea typeface="Calibri"/>
                          <a:cs typeface="Times New Roman"/>
                        </a:rPr>
                        <a:t>1</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15000"/>
                        </a:lnSpc>
                        <a:spcAft>
                          <a:spcPts val="0"/>
                        </a:spcAft>
                      </a:pPr>
                      <a:r>
                        <a:rPr lang="el-GR" sz="1600" dirty="0">
                          <a:effectLst/>
                          <a:latin typeface="Calibri"/>
                          <a:ea typeface="Calibri"/>
                          <a:cs typeface="Times New Roman"/>
                        </a:rPr>
                        <a:t>1</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15000"/>
                        </a:lnSpc>
                        <a:spcAft>
                          <a:spcPts val="0"/>
                        </a:spcAft>
                      </a:pPr>
                      <a:r>
                        <a:rPr lang="el-GR" sz="1600" dirty="0">
                          <a:effectLst/>
                          <a:latin typeface="Calibri"/>
                          <a:ea typeface="Calibri"/>
                          <a:cs typeface="Times New Roman"/>
                        </a:rPr>
                        <a:t>1</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15000"/>
                        </a:lnSpc>
                        <a:spcAft>
                          <a:spcPts val="0"/>
                        </a:spcAft>
                      </a:pPr>
                      <a:r>
                        <a:rPr lang="el-GR" sz="1600" dirty="0">
                          <a:effectLst/>
                          <a:latin typeface="Calibri"/>
                          <a:ea typeface="Calibri"/>
                          <a:cs typeface="Times New Roman"/>
                        </a:rPr>
                        <a:t>1</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15000"/>
                        </a:lnSpc>
                        <a:spcAft>
                          <a:spcPts val="0"/>
                        </a:spcAft>
                      </a:pPr>
                      <a:r>
                        <a:rPr lang="el-GR" sz="1600" dirty="0">
                          <a:effectLst/>
                          <a:latin typeface="Calibri"/>
                          <a:ea typeface="Calibri"/>
                          <a:cs typeface="Times New Roman"/>
                        </a:rPr>
                        <a:t>1</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r>
              <a:tr h="336962">
                <a:tc>
                  <a:txBody>
                    <a:bodyPr/>
                    <a:lstStyle/>
                    <a:p>
                      <a:pPr>
                        <a:lnSpc>
                          <a:spcPct val="115000"/>
                        </a:lnSpc>
                        <a:spcAft>
                          <a:spcPts val="0"/>
                        </a:spcAft>
                      </a:pPr>
                      <a:r>
                        <a:rPr lang="el-GR" sz="2000" dirty="0">
                          <a:effectLst/>
                          <a:latin typeface="Calibri"/>
                          <a:ea typeface="Calibri"/>
                          <a:cs typeface="Times New Roman"/>
                        </a:rPr>
                        <a:t>Φυσική αγωγή</a:t>
                      </a:r>
                      <a:endParaRPr lang="el-GR" sz="14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a:effectLst/>
                          <a:latin typeface="Calibri"/>
                          <a:ea typeface="Calibri"/>
                          <a:cs typeface="Times New Roman"/>
                        </a:rPr>
                        <a:t>3</a:t>
                      </a:r>
                      <a:endParaRPr lang="el-GR" sz="110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a:effectLst/>
                          <a:latin typeface="Calibri"/>
                          <a:ea typeface="Calibri"/>
                          <a:cs typeface="Times New Roman"/>
                        </a:rPr>
                        <a:t>3</a:t>
                      </a:r>
                      <a:endParaRPr lang="el-GR" sz="110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a:effectLst/>
                          <a:latin typeface="Calibri"/>
                          <a:ea typeface="Calibri"/>
                          <a:cs typeface="Times New Roman"/>
                        </a:rPr>
                        <a:t>3</a:t>
                      </a:r>
                      <a:endParaRPr lang="el-GR" sz="110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dirty="0" smtClean="0">
                          <a:effectLst/>
                          <a:latin typeface="Calibri"/>
                          <a:ea typeface="Calibri"/>
                          <a:cs typeface="Times New Roman"/>
                        </a:rPr>
                        <a:t>3</a:t>
                      </a:r>
                      <a:r>
                        <a:rPr lang="el-GR" sz="1600" dirty="0">
                          <a:effectLst/>
                          <a:latin typeface="Calibri"/>
                          <a:ea typeface="Calibri"/>
                          <a:cs typeface="Times New Roman"/>
                        </a:rPr>
                        <a:t> </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dirty="0">
                          <a:effectLst/>
                          <a:latin typeface="Calibri"/>
                          <a:ea typeface="Calibri"/>
                          <a:cs typeface="Times New Roman"/>
                        </a:rPr>
                        <a:t> </a:t>
                      </a:r>
                      <a:r>
                        <a:rPr lang="el-GR" sz="1600" dirty="0" smtClean="0">
                          <a:effectLst/>
                          <a:latin typeface="Calibri"/>
                          <a:ea typeface="Calibri"/>
                          <a:cs typeface="Times New Roman"/>
                        </a:rPr>
                        <a:t>2</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dirty="0" smtClean="0">
                          <a:effectLst/>
                          <a:latin typeface="Calibri"/>
                          <a:ea typeface="Calibri"/>
                          <a:cs typeface="Times New Roman"/>
                        </a:rPr>
                        <a:t>2</a:t>
                      </a:r>
                      <a:r>
                        <a:rPr lang="el-GR" sz="1600" dirty="0">
                          <a:effectLst/>
                          <a:latin typeface="Calibri"/>
                          <a:ea typeface="Calibri"/>
                          <a:cs typeface="Times New Roman"/>
                        </a:rPr>
                        <a:t> </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847708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3854" y="0"/>
            <a:ext cx="9125866" cy="724866"/>
          </a:xfrm>
          <a:solidFill>
            <a:schemeClr val="accent2">
              <a:lumMod val="50000"/>
            </a:schemeClr>
          </a:solidFill>
        </p:spPr>
        <p:txBody>
          <a:bodyPr>
            <a:noAutofit/>
          </a:bodyPr>
          <a:lstStyle/>
          <a:p>
            <a:r>
              <a:rPr lang="el-GR" sz="3200" dirty="0">
                <a:solidFill>
                  <a:schemeClr val="bg1"/>
                </a:solidFill>
              </a:rPr>
              <a:t>ΣΥΓΧΡΟΝΕΣ ΜΕΘΟΔΟΙ &amp; ΤΕΧΝΙΚΕΣ </a:t>
            </a:r>
            <a:r>
              <a:rPr lang="el-GR" sz="3200" dirty="0" smtClean="0">
                <a:solidFill>
                  <a:schemeClr val="bg1"/>
                </a:solidFill>
              </a:rPr>
              <a:t>ΔΙΔΑΣΚΑΛΙΑΣ</a:t>
            </a:r>
            <a:endParaRPr lang="el-GR" sz="3200" dirty="0">
              <a:solidFill>
                <a:schemeClr val="bg1"/>
              </a:solidFill>
            </a:endParaRPr>
          </a:p>
        </p:txBody>
      </p:sp>
      <p:sp>
        <p:nvSpPr>
          <p:cNvPr id="3" name="Θέση περιεχομένου 2"/>
          <p:cNvSpPr>
            <a:spLocks noGrp="1"/>
          </p:cNvSpPr>
          <p:nvPr>
            <p:ph idx="1"/>
          </p:nvPr>
        </p:nvSpPr>
        <p:spPr>
          <a:xfrm>
            <a:off x="611560" y="836712"/>
            <a:ext cx="7668344" cy="5904656"/>
          </a:xfrm>
        </p:spPr>
        <p:txBody>
          <a:bodyPr>
            <a:normAutofit/>
          </a:bodyPr>
          <a:lstStyle/>
          <a:p>
            <a:pPr marL="609600" lvl="0" indent="-609600" fontAlgn="base">
              <a:spcAft>
                <a:spcPct val="0"/>
              </a:spcAft>
              <a:buClr>
                <a:srgbClr val="999933"/>
              </a:buClr>
              <a:buFont typeface="Wingdings" pitchFamily="2" charset="2"/>
              <a:buAutoNum type="arabicPeriod"/>
            </a:pPr>
            <a:r>
              <a:rPr lang="el-GR" b="1" kern="0" dirty="0">
                <a:latin typeface="Arial"/>
                <a:cs typeface="Arial"/>
              </a:rPr>
              <a:t>Η Εισήγηση - διάλεξη</a:t>
            </a:r>
          </a:p>
          <a:p>
            <a:pPr marL="609600" lvl="0" indent="-609600" fontAlgn="base">
              <a:spcAft>
                <a:spcPct val="0"/>
              </a:spcAft>
              <a:buClr>
                <a:srgbClr val="999933"/>
              </a:buClr>
              <a:buFont typeface="Wingdings" pitchFamily="2" charset="2"/>
              <a:buAutoNum type="arabicPeriod"/>
            </a:pPr>
            <a:r>
              <a:rPr lang="el-GR" b="1" kern="0" dirty="0">
                <a:solidFill>
                  <a:srgbClr val="333300"/>
                </a:solidFill>
                <a:latin typeface="Arial"/>
                <a:cs typeface="Arial"/>
              </a:rPr>
              <a:t>Η Επίδειξη</a:t>
            </a:r>
          </a:p>
          <a:p>
            <a:pPr marL="609600" lvl="0" indent="-609600" fontAlgn="base">
              <a:spcAft>
                <a:spcPct val="0"/>
              </a:spcAft>
              <a:buClr>
                <a:srgbClr val="999933"/>
              </a:buClr>
              <a:buFont typeface="Wingdings" pitchFamily="2" charset="2"/>
              <a:buAutoNum type="arabicPeriod"/>
            </a:pPr>
            <a:r>
              <a:rPr lang="el-GR" b="1" kern="0" dirty="0">
                <a:solidFill>
                  <a:srgbClr val="333300"/>
                </a:solidFill>
                <a:latin typeface="Arial"/>
                <a:cs typeface="Arial"/>
              </a:rPr>
              <a:t>Η Διήγηση</a:t>
            </a:r>
          </a:p>
          <a:p>
            <a:pPr marL="609600" lvl="0" indent="-609600" fontAlgn="base">
              <a:spcAft>
                <a:spcPct val="0"/>
              </a:spcAft>
              <a:buClr>
                <a:srgbClr val="999933"/>
              </a:buClr>
              <a:buFont typeface="Wingdings" pitchFamily="2" charset="2"/>
              <a:buAutoNum type="arabicPeriod"/>
            </a:pPr>
            <a:r>
              <a:rPr lang="el-GR" b="1" kern="0" dirty="0">
                <a:solidFill>
                  <a:srgbClr val="333300"/>
                </a:solidFill>
                <a:latin typeface="Arial"/>
                <a:cs typeface="Arial"/>
              </a:rPr>
              <a:t>Η Ατομική μελέτη</a:t>
            </a:r>
          </a:p>
          <a:p>
            <a:pPr marL="609600" lvl="0" indent="-609600" fontAlgn="base">
              <a:spcAft>
                <a:spcPct val="0"/>
              </a:spcAft>
              <a:buClr>
                <a:srgbClr val="999933"/>
              </a:buClr>
              <a:buFont typeface="Wingdings" pitchFamily="2" charset="2"/>
              <a:buAutoNum type="arabicPeriod"/>
            </a:pPr>
            <a:r>
              <a:rPr lang="el-GR" b="1" kern="0" dirty="0">
                <a:solidFill>
                  <a:srgbClr val="333300"/>
                </a:solidFill>
                <a:latin typeface="Arial"/>
                <a:cs typeface="Arial"/>
              </a:rPr>
              <a:t>Η Παρακολούθηση </a:t>
            </a:r>
            <a:r>
              <a:rPr lang="el-GR" b="1" kern="0" dirty="0" smtClean="0">
                <a:solidFill>
                  <a:srgbClr val="333300"/>
                </a:solidFill>
                <a:latin typeface="Arial"/>
                <a:cs typeface="Arial"/>
              </a:rPr>
              <a:t>διδασκαλιών</a:t>
            </a:r>
          </a:p>
          <a:p>
            <a:pPr marL="609600" lvl="0" indent="-609600" fontAlgn="base">
              <a:spcAft>
                <a:spcPct val="0"/>
              </a:spcAft>
              <a:buClr>
                <a:srgbClr val="999933"/>
              </a:buClr>
              <a:buFont typeface="Wingdings" pitchFamily="2" charset="2"/>
              <a:buAutoNum type="arabicPeriod"/>
            </a:pPr>
            <a:r>
              <a:rPr lang="el-GR" b="1" kern="0" dirty="0">
                <a:solidFill>
                  <a:srgbClr val="002060"/>
                </a:solidFill>
                <a:latin typeface="Arial"/>
                <a:cs typeface="Arial"/>
              </a:rPr>
              <a:t>Ο διάλογος</a:t>
            </a:r>
          </a:p>
          <a:p>
            <a:pPr marL="609600" lvl="0" indent="-609600" fontAlgn="base">
              <a:spcAft>
                <a:spcPct val="0"/>
              </a:spcAft>
              <a:buClr>
                <a:srgbClr val="999933"/>
              </a:buClr>
              <a:buFont typeface="Wingdings" pitchFamily="2" charset="2"/>
              <a:buAutoNum type="arabicPeriod"/>
            </a:pPr>
            <a:r>
              <a:rPr lang="el-GR" b="1" kern="0" dirty="0">
                <a:solidFill>
                  <a:srgbClr val="002060"/>
                </a:solidFill>
                <a:latin typeface="Arial"/>
                <a:cs typeface="Arial"/>
              </a:rPr>
              <a:t>Η μαιευτική </a:t>
            </a:r>
            <a:endParaRPr lang="el-GR" b="1" kern="0" dirty="0" smtClean="0">
              <a:solidFill>
                <a:srgbClr val="002060"/>
              </a:solidFill>
              <a:latin typeface="Arial"/>
              <a:cs typeface="Arial"/>
            </a:endParaRPr>
          </a:p>
          <a:p>
            <a:pPr marL="609600" lvl="0" indent="-609600" fontAlgn="base">
              <a:spcAft>
                <a:spcPct val="0"/>
              </a:spcAft>
              <a:buClr>
                <a:srgbClr val="999933"/>
              </a:buClr>
              <a:buFont typeface="Wingdings" pitchFamily="2" charset="2"/>
              <a:buAutoNum type="arabicPeriod"/>
            </a:pPr>
            <a:r>
              <a:rPr lang="el-GR" b="1" kern="0" dirty="0" smtClean="0">
                <a:solidFill>
                  <a:srgbClr val="002060"/>
                </a:solidFill>
                <a:latin typeface="Arial"/>
                <a:cs typeface="Arial"/>
              </a:rPr>
              <a:t>Οι ερωταποκρίσεις</a:t>
            </a:r>
            <a:endParaRPr lang="el-GR" b="1" kern="0" dirty="0">
              <a:solidFill>
                <a:srgbClr val="002060"/>
              </a:solidFill>
              <a:latin typeface="Arial"/>
              <a:cs typeface="Arial"/>
            </a:endParaRPr>
          </a:p>
          <a:p>
            <a:pPr marL="609600" lvl="0" indent="-609600" fontAlgn="base">
              <a:spcAft>
                <a:spcPct val="0"/>
              </a:spcAft>
              <a:buClr>
                <a:srgbClr val="999933"/>
              </a:buClr>
              <a:buFont typeface="Wingdings" pitchFamily="2" charset="2"/>
              <a:buAutoNum type="arabicPeriod"/>
            </a:pPr>
            <a:r>
              <a:rPr lang="el-GR" b="1" kern="0" dirty="0">
                <a:solidFill>
                  <a:srgbClr val="002060"/>
                </a:solidFill>
                <a:latin typeface="Arial"/>
                <a:cs typeface="Arial"/>
              </a:rPr>
              <a:t>Η συζήτηση </a:t>
            </a:r>
          </a:p>
          <a:p>
            <a:pPr marL="609600" lvl="0" indent="-609600" fontAlgn="base">
              <a:spcAft>
                <a:spcPct val="0"/>
              </a:spcAft>
              <a:buClr>
                <a:srgbClr val="999933"/>
              </a:buClr>
              <a:buFont typeface="Wingdings" pitchFamily="2" charset="2"/>
              <a:buAutoNum type="arabicPeriod"/>
            </a:pPr>
            <a:r>
              <a:rPr lang="el-GR" b="1" kern="0" dirty="0" smtClean="0">
                <a:solidFill>
                  <a:srgbClr val="002060"/>
                </a:solidFill>
                <a:latin typeface="Arial"/>
                <a:cs typeface="Arial"/>
              </a:rPr>
              <a:t>Η </a:t>
            </a:r>
            <a:r>
              <a:rPr lang="el-GR" b="1" kern="0" dirty="0" err="1" smtClean="0">
                <a:solidFill>
                  <a:srgbClr val="002060"/>
                </a:solidFill>
                <a:latin typeface="Arial"/>
                <a:cs typeface="Arial"/>
              </a:rPr>
              <a:t>ιδεοθύελλα</a:t>
            </a:r>
            <a:endParaRPr lang="el-GR" b="1" kern="0" dirty="0">
              <a:solidFill>
                <a:srgbClr val="002060"/>
              </a:solidFill>
              <a:latin typeface="Arial"/>
              <a:cs typeface="Arial"/>
            </a:endParaRPr>
          </a:p>
          <a:p>
            <a:endParaRPr lang="el-GR" b="1" dirty="0"/>
          </a:p>
        </p:txBody>
      </p:sp>
    </p:spTree>
    <p:extLst>
      <p:ext uri="{BB962C8B-B14F-4D97-AF65-F5344CB8AC3E}">
        <p14:creationId xmlns:p14="http://schemas.microsoft.com/office/powerpoint/2010/main" val="17811669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720" y="0"/>
            <a:ext cx="9144000" cy="778098"/>
          </a:xfrm>
          <a:solidFill>
            <a:schemeClr val="accent2">
              <a:lumMod val="50000"/>
            </a:schemeClr>
          </a:solidFill>
        </p:spPr>
        <p:txBody>
          <a:bodyPr>
            <a:normAutofit/>
          </a:bodyPr>
          <a:lstStyle/>
          <a:p>
            <a:r>
              <a:rPr lang="el-GR" sz="3600" dirty="0">
                <a:solidFill>
                  <a:schemeClr val="bg1"/>
                </a:solidFill>
              </a:rPr>
              <a:t>ΣΥΓΧΡΟΝΕΣ ΜΕΘΟΔΟΙ &amp; ΤΕΧΝΙΚΕΣ ΔΙΔΑΣΚΑΛΙΑΣ</a:t>
            </a:r>
          </a:p>
        </p:txBody>
      </p:sp>
      <p:sp>
        <p:nvSpPr>
          <p:cNvPr id="3" name="Θέση περιεχομένου 2"/>
          <p:cNvSpPr>
            <a:spLocks noGrp="1"/>
          </p:cNvSpPr>
          <p:nvPr>
            <p:ph idx="1"/>
          </p:nvPr>
        </p:nvSpPr>
        <p:spPr>
          <a:xfrm>
            <a:off x="0" y="1052736"/>
            <a:ext cx="9144000" cy="4032448"/>
          </a:xfrm>
        </p:spPr>
        <p:txBody>
          <a:bodyPr>
            <a:normAutofit/>
          </a:bodyPr>
          <a:lstStyle/>
          <a:p>
            <a:pPr marL="0" lvl="0" indent="0" fontAlgn="base">
              <a:spcAft>
                <a:spcPct val="0"/>
              </a:spcAft>
              <a:buClr>
                <a:srgbClr val="999933"/>
              </a:buClr>
              <a:buNone/>
            </a:pPr>
            <a:r>
              <a:rPr lang="el-GR" b="1" kern="0" dirty="0" smtClean="0">
                <a:solidFill>
                  <a:srgbClr val="508E04"/>
                </a:solidFill>
                <a:latin typeface="Arial"/>
                <a:cs typeface="Arial"/>
              </a:rPr>
              <a:t>11.	 Διερευνητική μέθοδος.</a:t>
            </a:r>
          </a:p>
          <a:p>
            <a:pPr marL="0" lvl="0" indent="0" fontAlgn="base">
              <a:spcAft>
                <a:spcPct val="0"/>
              </a:spcAft>
              <a:buClr>
                <a:srgbClr val="999933"/>
              </a:buClr>
              <a:buNone/>
            </a:pPr>
            <a:r>
              <a:rPr lang="el-GR" b="1" kern="0" dirty="0" smtClean="0">
                <a:solidFill>
                  <a:srgbClr val="508E04"/>
                </a:solidFill>
                <a:latin typeface="Arial"/>
                <a:cs typeface="Arial"/>
              </a:rPr>
              <a:t>12. 	Σχέδια </a:t>
            </a:r>
            <a:r>
              <a:rPr lang="el-GR" b="1" kern="0" dirty="0">
                <a:solidFill>
                  <a:srgbClr val="508E04"/>
                </a:solidFill>
                <a:latin typeface="Arial"/>
                <a:cs typeface="Arial"/>
              </a:rPr>
              <a:t>εργασίας (μέθοδος </a:t>
            </a:r>
            <a:r>
              <a:rPr lang="en-US" b="1" kern="0" dirty="0">
                <a:solidFill>
                  <a:srgbClr val="508E04"/>
                </a:solidFill>
                <a:latin typeface="Arial"/>
                <a:cs typeface="Arial"/>
              </a:rPr>
              <a:t>project)</a:t>
            </a:r>
            <a:r>
              <a:rPr lang="el-GR" b="1" kern="0" dirty="0">
                <a:solidFill>
                  <a:srgbClr val="508E04"/>
                </a:solidFill>
                <a:latin typeface="Arial"/>
                <a:cs typeface="Arial"/>
              </a:rPr>
              <a:t>.</a:t>
            </a:r>
            <a:endParaRPr lang="en-US" b="1" kern="0" dirty="0">
              <a:solidFill>
                <a:srgbClr val="508E04"/>
              </a:solidFill>
              <a:latin typeface="Arial"/>
              <a:cs typeface="Arial"/>
            </a:endParaRPr>
          </a:p>
          <a:p>
            <a:pPr marL="0" lvl="0" indent="0" fontAlgn="base">
              <a:spcAft>
                <a:spcPct val="0"/>
              </a:spcAft>
              <a:buClr>
                <a:srgbClr val="999933"/>
              </a:buClr>
              <a:buNone/>
            </a:pPr>
            <a:r>
              <a:rPr lang="el-GR" b="1" kern="0" dirty="0" smtClean="0">
                <a:solidFill>
                  <a:srgbClr val="508E04"/>
                </a:solidFill>
                <a:latin typeface="Arial"/>
                <a:cs typeface="Arial"/>
              </a:rPr>
              <a:t>13. 	Ομαδοσυνεργατική </a:t>
            </a:r>
          </a:p>
          <a:p>
            <a:pPr marL="0" lvl="0" indent="0" fontAlgn="base">
              <a:spcAft>
                <a:spcPct val="0"/>
              </a:spcAft>
              <a:buClr>
                <a:srgbClr val="999933"/>
              </a:buClr>
              <a:buNone/>
            </a:pPr>
            <a:r>
              <a:rPr lang="el-GR" b="1" kern="0" dirty="0" smtClean="0">
                <a:solidFill>
                  <a:srgbClr val="508E04"/>
                </a:solidFill>
                <a:latin typeface="Arial"/>
                <a:cs typeface="Arial"/>
              </a:rPr>
              <a:t>14. 	Μικροδιδασκαλία</a:t>
            </a:r>
          </a:p>
          <a:p>
            <a:pPr marL="0" lvl="0" indent="0" fontAlgn="base">
              <a:spcAft>
                <a:spcPct val="0"/>
              </a:spcAft>
              <a:buClr>
                <a:srgbClr val="999933"/>
              </a:buClr>
              <a:buNone/>
            </a:pPr>
            <a:r>
              <a:rPr lang="el-GR" b="1" kern="0" dirty="0">
                <a:solidFill>
                  <a:srgbClr val="508E04"/>
                </a:solidFill>
                <a:latin typeface="Arial"/>
                <a:cs typeface="Arial"/>
              </a:rPr>
              <a:t>15. </a:t>
            </a:r>
            <a:r>
              <a:rPr lang="el-GR" b="1" kern="0" dirty="0" smtClean="0">
                <a:solidFill>
                  <a:srgbClr val="508E04"/>
                </a:solidFill>
                <a:latin typeface="Arial"/>
                <a:cs typeface="Arial"/>
              </a:rPr>
              <a:t>	Η </a:t>
            </a:r>
            <a:r>
              <a:rPr lang="el-GR" b="1" kern="0" dirty="0">
                <a:solidFill>
                  <a:srgbClr val="508E04"/>
                </a:solidFill>
                <a:latin typeface="Arial"/>
                <a:cs typeface="Arial"/>
              </a:rPr>
              <a:t>Κριτική διδασκαλία &amp; ο κριτικός στοχασμός </a:t>
            </a:r>
            <a:r>
              <a:rPr lang="el-GR" b="1" kern="0" dirty="0" smtClean="0">
                <a:solidFill>
                  <a:srgbClr val="508E04"/>
                </a:solidFill>
                <a:latin typeface="Arial"/>
                <a:cs typeface="Arial"/>
              </a:rPr>
              <a:t>    	(</a:t>
            </a:r>
            <a:r>
              <a:rPr lang="el-GR" b="1" kern="0" dirty="0">
                <a:solidFill>
                  <a:srgbClr val="508E04"/>
                </a:solidFill>
                <a:latin typeface="Arial"/>
                <a:cs typeface="Arial"/>
              </a:rPr>
              <a:t>reflection</a:t>
            </a:r>
            <a:r>
              <a:rPr lang="el-GR" b="1" kern="0" dirty="0" smtClean="0">
                <a:solidFill>
                  <a:srgbClr val="508E04"/>
                </a:solidFill>
                <a:latin typeface="Arial"/>
                <a:cs typeface="Arial"/>
              </a:rPr>
              <a:t>).</a:t>
            </a:r>
          </a:p>
          <a:p>
            <a:pPr marL="0" lvl="0" indent="0" fontAlgn="base">
              <a:spcAft>
                <a:spcPct val="0"/>
              </a:spcAft>
              <a:buClr>
                <a:srgbClr val="999933"/>
              </a:buClr>
              <a:buNone/>
            </a:pPr>
            <a:r>
              <a:rPr lang="el-GR" b="1" kern="0" dirty="0" smtClean="0">
                <a:solidFill>
                  <a:srgbClr val="508E04"/>
                </a:solidFill>
                <a:latin typeface="Arial"/>
                <a:cs typeface="Arial"/>
              </a:rPr>
              <a:t>16. 	</a:t>
            </a:r>
            <a:r>
              <a:rPr lang="el-GR" b="1" kern="0" dirty="0" smtClean="0">
                <a:solidFill>
                  <a:srgbClr val="508E04"/>
                </a:solidFill>
                <a:latin typeface="Arial" pitchFamily="34" charset="0"/>
                <a:cs typeface="Arial" pitchFamily="34" charset="0"/>
              </a:rPr>
              <a:t>Διδασκαλία με τη </a:t>
            </a:r>
            <a:r>
              <a:rPr lang="el-GR" b="1" kern="0" dirty="0">
                <a:solidFill>
                  <a:srgbClr val="508E04"/>
                </a:solidFill>
                <a:latin typeface="Arial" pitchFamily="34" charset="0"/>
                <a:cs typeface="Arial" pitchFamily="34" charset="0"/>
              </a:rPr>
              <a:t>συμβολή των ΤΠΕ</a:t>
            </a:r>
          </a:p>
          <a:p>
            <a:pPr marL="0" lvl="0" indent="0" fontAlgn="base">
              <a:spcAft>
                <a:spcPct val="0"/>
              </a:spcAft>
              <a:buClr>
                <a:srgbClr val="999933"/>
              </a:buClr>
              <a:buNone/>
            </a:pPr>
            <a:endParaRPr lang="el-GR" b="1" kern="0" dirty="0">
              <a:solidFill>
                <a:srgbClr val="508E04"/>
              </a:solidFill>
              <a:latin typeface="Arial"/>
              <a:cs typeface="Arial"/>
            </a:endParaRPr>
          </a:p>
          <a:p>
            <a:pPr marL="0" lvl="0" indent="0" fontAlgn="base">
              <a:spcAft>
                <a:spcPct val="0"/>
              </a:spcAft>
              <a:buClr>
                <a:srgbClr val="999933"/>
              </a:buClr>
              <a:buNone/>
            </a:pPr>
            <a:endParaRPr lang="el-GR" b="1" kern="0" dirty="0">
              <a:solidFill>
                <a:srgbClr val="508E04"/>
              </a:solidFill>
              <a:latin typeface="Arial"/>
              <a:cs typeface="Arial"/>
            </a:endParaRPr>
          </a:p>
          <a:p>
            <a:endParaRPr lang="el-GR" b="1" dirty="0">
              <a:solidFill>
                <a:srgbClr val="508E04"/>
              </a:solidFill>
            </a:endParaRPr>
          </a:p>
        </p:txBody>
      </p:sp>
      <p:sp>
        <p:nvSpPr>
          <p:cNvPr id="4" name="Ορθογώνιο 3"/>
          <p:cNvSpPr/>
          <p:nvPr/>
        </p:nvSpPr>
        <p:spPr>
          <a:xfrm>
            <a:off x="2030016" y="5229200"/>
            <a:ext cx="4482244" cy="1484784"/>
          </a:xfrm>
          <a:prstGeom prst="rect">
            <a:avLst/>
          </a:prstGeom>
          <a:solidFill>
            <a:srgbClr val="508E0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20000"/>
              </a:spcBef>
              <a:spcAft>
                <a:spcPct val="0"/>
              </a:spcAft>
              <a:buClr>
                <a:srgbClr val="999933"/>
              </a:buClr>
            </a:pPr>
            <a:r>
              <a:rPr lang="el-GR" sz="1600" dirty="0"/>
              <a:t>ΣΥΓΧΡΟΝΕΣ ΜΕΘΟΔΟΙ &amp; ΤΕΧΝΙΚΕΣ </a:t>
            </a:r>
            <a:r>
              <a:rPr lang="el-GR" sz="1600" dirty="0" smtClean="0"/>
              <a:t>ΔΙΔΑΣΚΑΛΙΑΣ  </a:t>
            </a:r>
          </a:p>
          <a:p>
            <a:pPr lvl="0" fontAlgn="base">
              <a:spcBef>
                <a:spcPct val="20000"/>
              </a:spcBef>
              <a:spcAft>
                <a:spcPct val="0"/>
              </a:spcAft>
              <a:buClr>
                <a:srgbClr val="999933"/>
              </a:buClr>
            </a:pPr>
            <a:r>
              <a:rPr lang="en-US" sz="1600" b="1" kern="0" dirty="0" smtClean="0">
                <a:solidFill>
                  <a:schemeClr val="bg1"/>
                </a:solidFill>
                <a:latin typeface="Arial"/>
                <a:cs typeface="Arial"/>
              </a:rPr>
              <a:t>A</a:t>
            </a:r>
            <a:r>
              <a:rPr lang="el-GR" sz="1600" b="1" kern="0" dirty="0" err="1">
                <a:solidFill>
                  <a:schemeClr val="bg1"/>
                </a:solidFill>
                <a:latin typeface="Arial"/>
                <a:cs typeface="Arial"/>
              </a:rPr>
              <a:t>ντώνιος</a:t>
            </a:r>
            <a:r>
              <a:rPr lang="el-GR" sz="1600" b="1" kern="0" dirty="0">
                <a:solidFill>
                  <a:schemeClr val="bg1"/>
                </a:solidFill>
                <a:latin typeface="Arial"/>
                <a:cs typeface="Arial"/>
              </a:rPr>
              <a:t> Γ. </a:t>
            </a:r>
            <a:r>
              <a:rPr lang="el-GR" sz="1600" b="1" kern="0" dirty="0" err="1">
                <a:solidFill>
                  <a:schemeClr val="bg1"/>
                </a:solidFill>
                <a:latin typeface="Arial"/>
                <a:cs typeface="Arial"/>
              </a:rPr>
              <a:t>Περδικάρης</a:t>
            </a:r>
            <a:endParaRPr lang="el-GR" sz="1600" b="1" kern="0" dirty="0">
              <a:solidFill>
                <a:schemeClr val="bg1"/>
              </a:solidFill>
              <a:latin typeface="Arial"/>
              <a:cs typeface="Arial"/>
            </a:endParaRPr>
          </a:p>
          <a:p>
            <a:pPr lvl="0" fontAlgn="base">
              <a:spcBef>
                <a:spcPct val="20000"/>
              </a:spcBef>
              <a:spcAft>
                <a:spcPct val="0"/>
              </a:spcAft>
              <a:buClr>
                <a:srgbClr val="999933"/>
              </a:buClr>
            </a:pPr>
            <a:r>
              <a:rPr lang="el-GR" sz="1600" b="1" kern="0" dirty="0">
                <a:solidFill>
                  <a:schemeClr val="bg1"/>
                </a:solidFill>
                <a:latin typeface="Arial"/>
                <a:cs typeface="Arial"/>
              </a:rPr>
              <a:t>Σχολικός Σύμβουλος (ΠΕ04)</a:t>
            </a:r>
          </a:p>
          <a:p>
            <a:pPr lvl="0" fontAlgn="base">
              <a:spcBef>
                <a:spcPct val="20000"/>
              </a:spcBef>
              <a:spcAft>
                <a:spcPct val="0"/>
              </a:spcAft>
              <a:buClr>
                <a:srgbClr val="999933"/>
              </a:buClr>
            </a:pPr>
            <a:r>
              <a:rPr lang="el-GR" sz="1600" b="1" kern="0" dirty="0">
                <a:solidFill>
                  <a:schemeClr val="bg1"/>
                </a:solidFill>
                <a:latin typeface="Arial"/>
                <a:cs typeface="Arial"/>
              </a:rPr>
              <a:t>Ιονίων Νήσων</a:t>
            </a:r>
          </a:p>
          <a:p>
            <a:pPr algn="ctr"/>
            <a:endParaRPr lang="el-GR" sz="1600" dirty="0"/>
          </a:p>
        </p:txBody>
      </p:sp>
    </p:spTree>
    <p:extLst>
      <p:ext uri="{BB962C8B-B14F-4D97-AF65-F5344CB8AC3E}">
        <p14:creationId xmlns:p14="http://schemas.microsoft.com/office/powerpoint/2010/main" val="26317151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95536" y="188640"/>
            <a:ext cx="8229600" cy="5904656"/>
          </a:xfrm>
        </p:spPr>
        <p:txBody>
          <a:bodyPr>
            <a:normAutofit/>
          </a:bodyPr>
          <a:lstStyle/>
          <a:p>
            <a:pPr marL="0" lvl="0" indent="0" algn="ctr">
              <a:buNone/>
            </a:pPr>
            <a:r>
              <a:rPr lang="el-GR" b="1" dirty="0" smtClean="0"/>
              <a:t>Συμμετέχοντες Εκπαιδευτικοί </a:t>
            </a:r>
          </a:p>
          <a:p>
            <a:pPr marL="0" lvl="0" indent="0" algn="ctr">
              <a:buNone/>
            </a:pPr>
            <a:r>
              <a:rPr lang="el-GR" b="1" dirty="0" smtClean="0"/>
              <a:t>του  Δημοτικού Σχολείου Παμφίλων στο πρόγραμμα κινητικότητας</a:t>
            </a:r>
            <a:endParaRPr lang="el-GR" b="1" dirty="0"/>
          </a:p>
          <a:p>
            <a:pPr marL="0" lvl="0" indent="0" algn="ctr">
              <a:buNone/>
            </a:pPr>
            <a:r>
              <a:rPr lang="el-GR" b="1" dirty="0"/>
              <a:t>«</a:t>
            </a:r>
            <a:r>
              <a:rPr lang="en-US" b="1" dirty="0"/>
              <a:t>Reading the city: Tuscany</a:t>
            </a:r>
            <a:r>
              <a:rPr lang="el-GR" b="1" dirty="0"/>
              <a:t>»</a:t>
            </a:r>
          </a:p>
          <a:p>
            <a:pPr marL="0" lvl="0" indent="0" algn="ctr">
              <a:buNone/>
            </a:pPr>
            <a:r>
              <a:rPr lang="en-US" b="1" dirty="0"/>
              <a:t>3-9 September2017</a:t>
            </a:r>
            <a:endParaRPr lang="el-GR" b="1" dirty="0"/>
          </a:p>
          <a:p>
            <a:pPr marL="0" indent="0">
              <a:buNone/>
            </a:pPr>
            <a:endParaRPr lang="el-GR" dirty="0" smtClean="0"/>
          </a:p>
          <a:p>
            <a:r>
              <a:rPr lang="el-GR" b="1" dirty="0" smtClean="0"/>
              <a:t>Κεφαλά Μαρίνα ΠΕ 70</a:t>
            </a:r>
          </a:p>
          <a:p>
            <a:pPr lvl="0"/>
            <a:r>
              <a:rPr lang="el-GR" b="1" dirty="0" smtClean="0"/>
              <a:t>Κλειδαράς Γεώργιος </a:t>
            </a:r>
            <a:r>
              <a:rPr lang="el-GR" b="1" dirty="0" smtClean="0">
                <a:solidFill>
                  <a:prstClr val="black"/>
                </a:solidFill>
              </a:rPr>
              <a:t>ΠΕ 70</a:t>
            </a:r>
            <a:endParaRPr lang="el-GR" b="1" dirty="0" smtClean="0"/>
          </a:p>
          <a:p>
            <a:pPr lvl="0"/>
            <a:r>
              <a:rPr lang="el-GR" b="1" dirty="0" smtClean="0"/>
              <a:t>Τσαγκάρη Θεοδώρα </a:t>
            </a:r>
            <a:r>
              <a:rPr lang="el-GR" b="1" dirty="0">
                <a:solidFill>
                  <a:prstClr val="black"/>
                </a:solidFill>
              </a:rPr>
              <a:t>ΠΕ </a:t>
            </a:r>
            <a:r>
              <a:rPr lang="el-GR" b="1" dirty="0" smtClean="0">
                <a:solidFill>
                  <a:prstClr val="black"/>
                </a:solidFill>
              </a:rPr>
              <a:t>06</a:t>
            </a:r>
            <a:endParaRPr lang="el-GR" b="1" dirty="0" smtClean="0"/>
          </a:p>
          <a:p>
            <a:pPr lvl="0"/>
            <a:r>
              <a:rPr lang="el-GR" b="1" dirty="0" smtClean="0"/>
              <a:t>Χαλκιά  Μαρία ΠΕ 70</a:t>
            </a:r>
          </a:p>
          <a:p>
            <a:endParaRPr lang="el-GR" dirty="0"/>
          </a:p>
        </p:txBody>
      </p:sp>
    </p:spTree>
    <p:extLst>
      <p:ext uri="{BB962C8B-B14F-4D97-AF65-F5344CB8AC3E}">
        <p14:creationId xmlns:p14="http://schemas.microsoft.com/office/powerpoint/2010/main" val="10958736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smtClean="0"/>
              <a:t>Βιβλιογραφία </a:t>
            </a:r>
            <a:endParaRPr lang="el-GR" sz="3200" b="1" dirty="0"/>
          </a:p>
        </p:txBody>
      </p:sp>
      <p:sp>
        <p:nvSpPr>
          <p:cNvPr id="3" name="Θέση περιεχομένου 2"/>
          <p:cNvSpPr>
            <a:spLocks noGrp="1"/>
          </p:cNvSpPr>
          <p:nvPr>
            <p:ph idx="1"/>
          </p:nvPr>
        </p:nvSpPr>
        <p:spPr/>
        <p:txBody>
          <a:bodyPr>
            <a:normAutofit/>
          </a:bodyPr>
          <a:lstStyle/>
          <a:p>
            <a:endParaRPr lang="el-GR" sz="1600" dirty="0">
              <a:latin typeface="Arial" pitchFamily="34" charset="0"/>
              <a:cs typeface="Arial" pitchFamily="34" charset="0"/>
            </a:endParaRPr>
          </a:p>
          <a:p>
            <a:pPr marL="0" indent="0">
              <a:buNone/>
            </a:pPr>
            <a:r>
              <a:rPr lang="el-GR" sz="1600" dirty="0" smtClean="0">
                <a:latin typeface="Arial" pitchFamily="34" charset="0"/>
                <a:cs typeface="Arial" pitchFamily="34" charset="0"/>
              </a:rPr>
              <a:t>1. </a:t>
            </a:r>
            <a:r>
              <a:rPr lang="el-GR" sz="1600" dirty="0">
                <a:latin typeface="Arial" pitchFamily="34" charset="0"/>
                <a:cs typeface="Arial" pitchFamily="34" charset="0"/>
              </a:rPr>
              <a:t>ΓΙΑ ΕΝΑ ΣΥΓΧΡΟΝΟ ΕΚΠΑΙΔΕΥΤΙΚΟ ΣΥΣΤΗΜΑ </a:t>
            </a:r>
          </a:p>
          <a:p>
            <a:pPr marL="0" indent="0">
              <a:buNone/>
            </a:pPr>
            <a:r>
              <a:rPr lang="el-GR" sz="1600" dirty="0">
                <a:latin typeface="Arial" pitchFamily="34" charset="0"/>
                <a:cs typeface="Arial" pitchFamily="34" charset="0"/>
              </a:rPr>
              <a:t>Η </a:t>
            </a:r>
            <a:r>
              <a:rPr lang="el-GR" sz="1600" dirty="0" err="1">
                <a:latin typeface="Arial" pitchFamily="34" charset="0"/>
                <a:cs typeface="Arial" pitchFamily="34" charset="0"/>
              </a:rPr>
              <a:t>Διαθεµατικότητα</a:t>
            </a:r>
            <a:r>
              <a:rPr lang="el-GR" sz="1600" dirty="0">
                <a:latin typeface="Arial" pitchFamily="34" charset="0"/>
                <a:cs typeface="Arial" pitchFamily="34" charset="0"/>
              </a:rPr>
              <a:t> και η Ευέλικτη Ζώνη αλλάζουν την παιδεία και </a:t>
            </a:r>
            <a:r>
              <a:rPr lang="el-GR" sz="1600" dirty="0" err="1">
                <a:latin typeface="Arial" pitchFamily="34" charset="0"/>
                <a:cs typeface="Arial" pitchFamily="34" charset="0"/>
              </a:rPr>
              <a:t>αναβαθµίζουν</a:t>
            </a:r>
            <a:r>
              <a:rPr lang="el-GR" sz="1600" dirty="0">
                <a:latin typeface="Arial" pitchFamily="34" charset="0"/>
                <a:cs typeface="Arial" pitchFamily="34" charset="0"/>
              </a:rPr>
              <a:t> την ποιότητα της Εκπαίδευσης </a:t>
            </a:r>
          </a:p>
          <a:p>
            <a:pPr marL="0" indent="0">
              <a:buNone/>
            </a:pPr>
            <a:r>
              <a:rPr lang="el-GR" sz="1600" dirty="0">
                <a:latin typeface="Arial" pitchFamily="34" charset="0"/>
                <a:cs typeface="Arial" pitchFamily="34" charset="0"/>
              </a:rPr>
              <a:t>ΣΤΑΜΑΤΗΣ Ν. ΑΛΑΧΙΩΤΗΣ</a:t>
            </a:r>
            <a:r>
              <a:rPr lang="el-GR" sz="1600" baseline="30000" dirty="0">
                <a:latin typeface="Arial" pitchFamily="34" charset="0"/>
                <a:cs typeface="Arial" pitchFamily="34" charset="0"/>
              </a:rPr>
              <a:t>∗ </a:t>
            </a:r>
            <a:endParaRPr lang="el-GR" sz="1600" baseline="30000" dirty="0" smtClean="0">
              <a:latin typeface="Arial" pitchFamily="34" charset="0"/>
              <a:cs typeface="Arial" pitchFamily="34" charset="0"/>
            </a:endParaRPr>
          </a:p>
          <a:p>
            <a:pPr marL="0" indent="0">
              <a:buNone/>
            </a:pPr>
            <a:r>
              <a:rPr lang="el-GR" sz="1600" cap="all" dirty="0" smtClean="0">
                <a:latin typeface="Arial" pitchFamily="34" charset="0"/>
                <a:cs typeface="Arial" pitchFamily="34" charset="0"/>
              </a:rPr>
              <a:t>2. </a:t>
            </a:r>
            <a:r>
              <a:rPr lang="en-US" sz="1600" cap="all" dirty="0" smtClean="0">
                <a:latin typeface="Arial" pitchFamily="34" charset="0"/>
                <a:cs typeface="Arial" pitchFamily="34" charset="0"/>
              </a:rPr>
              <a:t>EURYDICEhttps</a:t>
            </a:r>
            <a:r>
              <a:rPr lang="en-US" sz="1600" cap="all" dirty="0">
                <a:latin typeface="Arial" pitchFamily="34" charset="0"/>
                <a:cs typeface="Arial" pitchFamily="34" charset="0"/>
              </a:rPr>
              <a:t>://</a:t>
            </a:r>
            <a:r>
              <a:rPr lang="en-US" sz="1600" cap="all" dirty="0" smtClean="0">
                <a:latin typeface="Arial" pitchFamily="34" charset="0"/>
                <a:cs typeface="Arial" pitchFamily="34" charset="0"/>
              </a:rPr>
              <a:t>eacea.ec.europa.eu/national-policies/eurydice/home_el</a:t>
            </a:r>
            <a:endParaRPr lang="el-GR" sz="1600" cap="all" dirty="0" smtClean="0">
              <a:latin typeface="Arial" pitchFamily="34" charset="0"/>
              <a:cs typeface="Arial" pitchFamily="34" charset="0"/>
            </a:endParaRPr>
          </a:p>
          <a:p>
            <a:pPr marL="0" lvl="0" indent="0" fontAlgn="base">
              <a:spcAft>
                <a:spcPct val="0"/>
              </a:spcAft>
              <a:buClr>
                <a:srgbClr val="999933"/>
              </a:buClr>
              <a:buNone/>
            </a:pPr>
            <a:r>
              <a:rPr lang="el-GR" sz="1600" dirty="0" smtClean="0">
                <a:latin typeface="Arial" pitchFamily="34" charset="0"/>
                <a:cs typeface="Arial" pitchFamily="34" charset="0"/>
              </a:rPr>
              <a:t>3. ΣΥΓΧΡΟΝΕΣ ΜΕΘΟΔΟΙ &amp; ΤΕΧΝΙΚΕΣ ΔΙΔΑΣΚΑΛΙΑΣ  </a:t>
            </a:r>
            <a:r>
              <a:rPr lang="en-US" sz="1600" kern="0" dirty="0" smtClean="0">
                <a:latin typeface="Arial" pitchFamily="34" charset="0"/>
                <a:cs typeface="Arial" pitchFamily="34" charset="0"/>
              </a:rPr>
              <a:t>A</a:t>
            </a:r>
            <a:r>
              <a:rPr lang="el-GR" sz="1600" kern="0" dirty="0" err="1" smtClean="0">
                <a:latin typeface="Arial" pitchFamily="34" charset="0"/>
                <a:cs typeface="Arial" pitchFamily="34" charset="0"/>
              </a:rPr>
              <a:t>ντώνιος</a:t>
            </a:r>
            <a:r>
              <a:rPr lang="el-GR" sz="1600" kern="0" dirty="0" smtClean="0">
                <a:latin typeface="Arial" pitchFamily="34" charset="0"/>
                <a:cs typeface="Arial" pitchFamily="34" charset="0"/>
              </a:rPr>
              <a:t> Γ. </a:t>
            </a:r>
            <a:r>
              <a:rPr lang="el-GR" sz="1600" kern="0" dirty="0" err="1" smtClean="0">
                <a:latin typeface="Arial" pitchFamily="34" charset="0"/>
                <a:cs typeface="Arial" pitchFamily="34" charset="0"/>
              </a:rPr>
              <a:t>Περδικάρης</a:t>
            </a:r>
            <a:r>
              <a:rPr lang="el-GR" sz="1600" kern="0" dirty="0" smtClean="0">
                <a:latin typeface="Arial" pitchFamily="34" charset="0"/>
                <a:cs typeface="Arial" pitchFamily="34" charset="0"/>
              </a:rPr>
              <a:t> Σχολικός Σύμβουλος (ΠΕ04)</a:t>
            </a:r>
          </a:p>
          <a:p>
            <a:pPr marL="0" lvl="0" indent="0" fontAlgn="base">
              <a:spcAft>
                <a:spcPct val="0"/>
              </a:spcAft>
              <a:buClr>
                <a:srgbClr val="999933"/>
              </a:buClr>
              <a:buNone/>
            </a:pPr>
            <a:r>
              <a:rPr lang="el-GR" sz="1600" kern="0" dirty="0" smtClean="0">
                <a:latin typeface="Arial" pitchFamily="34" charset="0"/>
                <a:cs typeface="Arial" pitchFamily="34" charset="0"/>
              </a:rPr>
              <a:t>Ιονίων Νήσων</a:t>
            </a:r>
          </a:p>
          <a:p>
            <a:pPr marL="0" indent="0">
              <a:buNone/>
            </a:pPr>
            <a:r>
              <a:rPr lang="el-GR" sz="1600" dirty="0" smtClean="0">
                <a:latin typeface="Arial" pitchFamily="34" charset="0"/>
                <a:cs typeface="Arial" pitchFamily="34" charset="0"/>
              </a:rPr>
              <a:t>4.ΕΦΗΜΕΡΙΔΑ </a:t>
            </a:r>
            <a:r>
              <a:rPr lang="el-GR" sz="1600" dirty="0">
                <a:latin typeface="Arial" pitchFamily="34" charset="0"/>
                <a:cs typeface="Arial" pitchFamily="34" charset="0"/>
              </a:rPr>
              <a:t>ΤΗΣ </a:t>
            </a:r>
            <a:r>
              <a:rPr lang="el-GR" sz="1600" dirty="0" smtClean="0">
                <a:latin typeface="Arial" pitchFamily="34" charset="0"/>
                <a:cs typeface="Arial" pitchFamily="34" charset="0"/>
              </a:rPr>
              <a:t>ΚΥΒΕΡΝΗΣΕΩΣ ΤΗΣ </a:t>
            </a:r>
            <a:r>
              <a:rPr lang="el-GR" sz="1600" dirty="0">
                <a:latin typeface="Arial" pitchFamily="34" charset="0"/>
                <a:cs typeface="Arial" pitchFamily="34" charset="0"/>
              </a:rPr>
              <a:t>ΕΛΛΗΝΙΚΗΣ </a:t>
            </a:r>
            <a:r>
              <a:rPr lang="el-GR" sz="1600" dirty="0" smtClean="0">
                <a:latin typeface="Arial" pitchFamily="34" charset="0"/>
                <a:cs typeface="Arial" pitchFamily="34" charset="0"/>
              </a:rPr>
              <a:t>ΔΗΜΟΚΡΑΤΙΑΣ, ΤΕΥΧΟΣ ΔΕΥΤΕΡΟ, </a:t>
            </a:r>
            <a:r>
              <a:rPr lang="el-GR" sz="1600" dirty="0">
                <a:latin typeface="Arial" pitchFamily="34" charset="0"/>
                <a:cs typeface="Arial" pitchFamily="34" charset="0"/>
              </a:rPr>
              <a:t>Αρ. Φύλλου </a:t>
            </a:r>
            <a:r>
              <a:rPr lang="el-GR" sz="1600" dirty="0" smtClean="0">
                <a:latin typeface="Arial" pitchFamily="34" charset="0"/>
                <a:cs typeface="Arial" pitchFamily="34" charset="0"/>
              </a:rPr>
              <a:t>1324, 11 </a:t>
            </a:r>
            <a:r>
              <a:rPr lang="el-GR" sz="1600" dirty="0">
                <a:latin typeface="Arial" pitchFamily="34" charset="0"/>
                <a:cs typeface="Arial" pitchFamily="34" charset="0"/>
              </a:rPr>
              <a:t>Μαΐου </a:t>
            </a:r>
            <a:r>
              <a:rPr lang="el-GR" sz="1600" dirty="0" smtClean="0">
                <a:latin typeface="Arial" pitchFamily="34" charset="0"/>
                <a:cs typeface="Arial" pitchFamily="34" charset="0"/>
              </a:rPr>
              <a:t>2016</a:t>
            </a:r>
          </a:p>
          <a:p>
            <a:pPr marL="0" indent="0">
              <a:buNone/>
            </a:pPr>
            <a:r>
              <a:rPr lang="el-GR" sz="1600" cap="all" dirty="0" smtClean="0">
                <a:latin typeface="Arial" pitchFamily="34" charset="0"/>
                <a:cs typeface="Arial" pitchFamily="34" charset="0"/>
              </a:rPr>
              <a:t>5.  Ι</a:t>
            </a:r>
            <a:r>
              <a:rPr lang="el-GR" sz="1600" dirty="0" smtClean="0">
                <a:latin typeface="Arial" pitchFamily="34" charset="0"/>
                <a:cs typeface="Arial" pitchFamily="34" charset="0"/>
              </a:rPr>
              <a:t>νστιτούτο Εκπαιδευτικής Πολιτικής </a:t>
            </a:r>
            <a:r>
              <a:rPr lang="en-US" sz="1600" dirty="0" smtClean="0">
                <a:latin typeface="Arial" pitchFamily="34" charset="0"/>
                <a:cs typeface="Arial" pitchFamily="34" charset="0"/>
              </a:rPr>
              <a:t>http://www.iep.edu.gr/index.php/el</a:t>
            </a:r>
            <a:endParaRPr lang="el-GR" sz="1600" dirty="0" smtClean="0">
              <a:latin typeface="Arial" pitchFamily="34" charset="0"/>
              <a:cs typeface="Arial" pitchFamily="34" charset="0"/>
            </a:endParaRPr>
          </a:p>
          <a:p>
            <a:pPr marL="0" indent="0">
              <a:buNone/>
            </a:pPr>
            <a:endParaRPr lang="el-GR" sz="1600" dirty="0">
              <a:latin typeface="Arial" pitchFamily="34" charset="0"/>
              <a:cs typeface="Arial" pitchFamily="34" charset="0"/>
            </a:endParaRPr>
          </a:p>
        </p:txBody>
      </p:sp>
    </p:spTree>
    <p:extLst>
      <p:ext uri="{BB962C8B-B14F-4D97-AF65-F5344CB8AC3E}">
        <p14:creationId xmlns:p14="http://schemas.microsoft.com/office/powerpoint/2010/main" val="1957940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1600201"/>
            <a:ext cx="8229600" cy="3556992"/>
          </a:xfrm>
        </p:spPr>
        <p:txBody>
          <a:bodyPr/>
          <a:lstStyle/>
          <a:p>
            <a:r>
              <a:rPr lang="en-US" dirty="0" smtClean="0"/>
              <a:t>"</a:t>
            </a:r>
            <a:r>
              <a:rPr lang="en-US"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p>
          <a:p>
            <a:endParaRPr lang="el-GR" dirty="0"/>
          </a:p>
        </p:txBody>
      </p:sp>
    </p:spTree>
    <p:extLst>
      <p:ext uri="{BB962C8B-B14F-4D97-AF65-F5344CB8AC3E}">
        <p14:creationId xmlns:p14="http://schemas.microsoft.com/office/powerpoint/2010/main" val="19453519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67544" y="692696"/>
            <a:ext cx="8280920" cy="5544616"/>
          </a:xfrm>
        </p:spPr>
        <p:txBody>
          <a:bodyPr>
            <a:noAutofit/>
          </a:bodyPr>
          <a:lstStyle/>
          <a:p>
            <a:pPr algn="ctr"/>
            <a:r>
              <a:rPr lang="el-GR" sz="3600" b="1" dirty="0" smtClean="0">
                <a:solidFill>
                  <a:schemeClr val="tx2">
                    <a:lumMod val="75000"/>
                  </a:schemeClr>
                </a:solidFill>
              </a:rPr>
              <a:t>Δημοτικό Σχολείο Παμφίλων</a:t>
            </a:r>
          </a:p>
          <a:p>
            <a:pPr marL="0" indent="0" algn="ctr">
              <a:buNone/>
            </a:pPr>
            <a:r>
              <a:rPr lang="el-GR" sz="3600" b="1" dirty="0" smtClean="0">
                <a:solidFill>
                  <a:schemeClr val="tx2">
                    <a:lumMod val="75000"/>
                  </a:schemeClr>
                </a:solidFill>
              </a:rPr>
              <a:t>«Το σχολείο ανοίγει τις πόρτες στα Μουσεία και την Ψηφιακή Τεχνολογία»</a:t>
            </a:r>
            <a:endParaRPr lang="en-US" sz="3600" b="1" dirty="0" smtClean="0">
              <a:solidFill>
                <a:schemeClr val="tx2">
                  <a:lumMod val="75000"/>
                </a:schemeClr>
              </a:solidFill>
            </a:endParaRPr>
          </a:p>
          <a:p>
            <a:pPr marL="0" indent="0" algn="ctr">
              <a:buNone/>
            </a:pPr>
            <a:endParaRPr lang="en-US" sz="3600" b="1" dirty="0">
              <a:solidFill>
                <a:schemeClr val="tx2">
                  <a:lumMod val="75000"/>
                </a:schemeClr>
              </a:solidFill>
            </a:endParaRPr>
          </a:p>
          <a:p>
            <a:pPr marL="0" indent="0" algn="ctr">
              <a:buNone/>
            </a:pPr>
            <a:endParaRPr lang="el-GR" sz="3600" b="1" dirty="0" smtClean="0">
              <a:solidFill>
                <a:schemeClr val="tx2">
                  <a:lumMod val="75000"/>
                </a:schemeClr>
              </a:solidFill>
            </a:endParaRPr>
          </a:p>
          <a:p>
            <a:pPr algn="ctr"/>
            <a:r>
              <a:rPr lang="el-GR" sz="3600" b="1" dirty="0" smtClean="0">
                <a:solidFill>
                  <a:schemeClr val="tx2">
                    <a:lumMod val="75000"/>
                  </a:schemeClr>
                </a:solidFill>
              </a:rPr>
              <a:t>Πρόγραμμα κινητικότητας</a:t>
            </a:r>
          </a:p>
          <a:p>
            <a:pPr marL="0" indent="0" algn="ctr">
              <a:buNone/>
            </a:pPr>
            <a:r>
              <a:rPr lang="el-GR" sz="3600" b="1" dirty="0" smtClean="0">
                <a:solidFill>
                  <a:schemeClr val="tx2">
                    <a:lumMod val="75000"/>
                  </a:schemeClr>
                </a:solidFill>
              </a:rPr>
              <a:t>«</a:t>
            </a:r>
            <a:r>
              <a:rPr lang="en-US" sz="3600" b="1" dirty="0" smtClean="0">
                <a:solidFill>
                  <a:schemeClr val="tx2">
                    <a:lumMod val="75000"/>
                  </a:schemeClr>
                </a:solidFill>
              </a:rPr>
              <a:t>Reading the city: Tuscany</a:t>
            </a:r>
            <a:r>
              <a:rPr lang="el-GR" sz="3600" b="1" dirty="0" smtClean="0">
                <a:solidFill>
                  <a:schemeClr val="tx2">
                    <a:lumMod val="75000"/>
                  </a:schemeClr>
                </a:solidFill>
              </a:rPr>
              <a:t>»</a:t>
            </a:r>
          </a:p>
          <a:p>
            <a:pPr marL="0" indent="0" algn="ctr">
              <a:buNone/>
            </a:pPr>
            <a:r>
              <a:rPr lang="en-US" sz="3600" b="1" dirty="0" smtClean="0">
                <a:solidFill>
                  <a:schemeClr val="tx2">
                    <a:lumMod val="75000"/>
                  </a:schemeClr>
                </a:solidFill>
              </a:rPr>
              <a:t>3-9 September2017</a:t>
            </a:r>
            <a:endParaRPr lang="el-GR" sz="3600" b="1" dirty="0" smtClean="0">
              <a:solidFill>
                <a:schemeClr val="tx2">
                  <a:lumMod val="75000"/>
                </a:schemeClr>
              </a:solidFill>
            </a:endParaRPr>
          </a:p>
          <a:p>
            <a:pPr marL="0" indent="0" algn="ctr">
              <a:buNone/>
            </a:pPr>
            <a:endParaRPr lang="el-GR" sz="3600" b="1" dirty="0" smtClean="0">
              <a:solidFill>
                <a:schemeClr val="tx2">
                  <a:lumMod val="75000"/>
                </a:schemeClr>
              </a:solidFill>
            </a:endParaRPr>
          </a:p>
          <a:p>
            <a:pPr algn="ctr"/>
            <a:endParaRPr lang="el-GR" sz="3600" b="1" dirty="0">
              <a:solidFill>
                <a:schemeClr val="tx2">
                  <a:lumMod val="75000"/>
                </a:schemeClr>
              </a:solidFill>
            </a:endParaRPr>
          </a:p>
        </p:txBody>
      </p:sp>
    </p:spTree>
    <p:extLst>
      <p:ext uri="{BB962C8B-B14F-4D97-AF65-F5344CB8AC3E}">
        <p14:creationId xmlns:p14="http://schemas.microsoft.com/office/powerpoint/2010/main" val="11779007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8520" y="274638"/>
            <a:ext cx="9252520" cy="1143000"/>
          </a:xfrm>
        </p:spPr>
        <p:txBody>
          <a:bodyPr>
            <a:noAutofit/>
          </a:bodyPr>
          <a:lstStyle/>
          <a:p>
            <a:r>
              <a:rPr lang="el-GR" b="1" dirty="0" smtClean="0">
                <a:solidFill>
                  <a:schemeClr val="accent5">
                    <a:lumMod val="50000"/>
                  </a:schemeClr>
                </a:solidFill>
              </a:rPr>
              <a:t>Το Ελληνικό Εκπαιδευτικό Σύστημα</a:t>
            </a:r>
            <a:endParaRPr lang="el-GR" b="1" dirty="0">
              <a:solidFill>
                <a:schemeClr val="accent5">
                  <a:lumMod val="50000"/>
                </a:schemeClr>
              </a:solidFill>
            </a:endParaRPr>
          </a:p>
        </p:txBody>
      </p:sp>
      <p:sp>
        <p:nvSpPr>
          <p:cNvPr id="3" name="Θέση περιεχομένου 2"/>
          <p:cNvSpPr>
            <a:spLocks noGrp="1"/>
          </p:cNvSpPr>
          <p:nvPr>
            <p:ph idx="1"/>
          </p:nvPr>
        </p:nvSpPr>
        <p:spPr/>
        <p:txBody>
          <a:bodyPr>
            <a:normAutofit/>
          </a:bodyPr>
          <a:lstStyle/>
          <a:p>
            <a:r>
              <a:rPr lang="el-GR" sz="3600" dirty="0" smtClean="0"/>
              <a:t>Δομή</a:t>
            </a:r>
          </a:p>
          <a:p>
            <a:r>
              <a:rPr lang="el-GR" sz="3600" dirty="0" smtClean="0"/>
              <a:t>Αναλυτικά προγράμματα- Νομοθεσία</a:t>
            </a:r>
          </a:p>
          <a:p>
            <a:r>
              <a:rPr lang="el-GR" sz="3600" dirty="0" smtClean="0"/>
              <a:t>Σκοπός -στόχοι</a:t>
            </a:r>
            <a:endParaRPr lang="el-GR" sz="3600" dirty="0"/>
          </a:p>
          <a:p>
            <a:r>
              <a:rPr lang="el-GR" sz="3600" dirty="0" smtClean="0"/>
              <a:t> Εκπαιδευτικά αντικείμενα- </a:t>
            </a:r>
          </a:p>
          <a:p>
            <a:pPr marL="0" indent="0">
              <a:buNone/>
            </a:pPr>
            <a:r>
              <a:rPr lang="el-GR" sz="3600" dirty="0"/>
              <a:t> </a:t>
            </a:r>
            <a:r>
              <a:rPr lang="el-GR" sz="3600" dirty="0" smtClean="0"/>
              <a:t>   Ωρολόγια προγράμματα </a:t>
            </a:r>
          </a:p>
          <a:p>
            <a:r>
              <a:rPr lang="el-GR" sz="3600" dirty="0" smtClean="0"/>
              <a:t>Μέθοδοι διδασκαλίας</a:t>
            </a:r>
          </a:p>
          <a:p>
            <a:endParaRPr lang="el-GR" sz="3600" dirty="0"/>
          </a:p>
        </p:txBody>
      </p:sp>
    </p:spTree>
    <p:extLst>
      <p:ext uri="{BB962C8B-B14F-4D97-AF65-F5344CB8AC3E}">
        <p14:creationId xmlns:p14="http://schemas.microsoft.com/office/powerpoint/2010/main" val="29164700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9512" y="116632"/>
            <a:ext cx="8568952" cy="3528392"/>
          </a:xfrm>
          <a:solidFill>
            <a:schemeClr val="tx2">
              <a:lumMod val="50000"/>
            </a:schemeClr>
          </a:solidFill>
        </p:spPr>
        <p:txBody>
          <a:bodyPr>
            <a:noAutofit/>
          </a:bodyPr>
          <a:lstStyle/>
          <a:p>
            <a:pPr lvl="0" algn="l">
              <a:lnSpc>
                <a:spcPct val="115000"/>
              </a:lnSpc>
              <a:spcBef>
                <a:spcPts val="750"/>
              </a:spcBef>
              <a:spcAft>
                <a:spcPts val="750"/>
              </a:spcAft>
              <a:tabLst>
                <a:tab pos="457200" algn="l"/>
              </a:tabLst>
            </a:pPr>
            <a:r>
              <a:rPr lang="el-GR" sz="2800" dirty="0">
                <a:solidFill>
                  <a:srgbClr val="003366"/>
                </a:solidFill>
                <a:latin typeface="Arial Black" pitchFamily="34" charset="0"/>
                <a:ea typeface="Times New Roman"/>
                <a:cs typeface="Times New Roman"/>
              </a:rPr>
              <a:t>	</a:t>
            </a:r>
            <a:r>
              <a:rPr lang="el-GR" sz="2800" dirty="0" smtClean="0">
                <a:solidFill>
                  <a:srgbClr val="003366"/>
                </a:solidFill>
                <a:latin typeface="Arial Black" pitchFamily="34" charset="0"/>
                <a:ea typeface="Times New Roman"/>
                <a:cs typeface="Times New Roman"/>
              </a:rPr>
              <a:t>		</a:t>
            </a:r>
            <a:r>
              <a:rPr lang="el-GR" sz="2800" u="sng" dirty="0" smtClean="0">
                <a:solidFill>
                  <a:schemeClr val="accent2">
                    <a:lumMod val="20000"/>
                    <a:lumOff val="80000"/>
                  </a:schemeClr>
                </a:solidFill>
                <a:latin typeface="Arial Black" pitchFamily="34" charset="0"/>
                <a:ea typeface="Times New Roman"/>
                <a:cs typeface="Times New Roman"/>
              </a:rPr>
              <a:t>Τυπικό </a:t>
            </a:r>
            <a:r>
              <a:rPr lang="el-GR" sz="2800" u="sng" dirty="0">
                <a:solidFill>
                  <a:schemeClr val="accent2">
                    <a:lumMod val="20000"/>
                    <a:lumOff val="80000"/>
                  </a:schemeClr>
                </a:solidFill>
                <a:latin typeface="Arial Black" pitchFamily="34" charset="0"/>
                <a:ea typeface="Times New Roman"/>
                <a:cs typeface="Times New Roman"/>
              </a:rPr>
              <a:t>Εκπαιδευτικό </a:t>
            </a:r>
            <a:r>
              <a:rPr lang="el-GR" sz="2800" u="sng" dirty="0" smtClean="0">
                <a:solidFill>
                  <a:schemeClr val="accent2">
                    <a:lumMod val="20000"/>
                    <a:lumOff val="80000"/>
                  </a:schemeClr>
                </a:solidFill>
                <a:latin typeface="Arial Black" pitchFamily="34" charset="0"/>
                <a:ea typeface="Times New Roman"/>
                <a:cs typeface="Times New Roman"/>
              </a:rPr>
              <a:t>Σύστημα</a:t>
            </a:r>
            <a:r>
              <a:rPr lang="el-GR" sz="2800" dirty="0">
                <a:solidFill>
                  <a:schemeClr val="accent2">
                    <a:lumMod val="20000"/>
                    <a:lumOff val="80000"/>
                  </a:schemeClr>
                </a:solidFill>
                <a:latin typeface="Arial Black" pitchFamily="34" charset="0"/>
                <a:ea typeface="Calibri"/>
                <a:cs typeface="Times New Roman"/>
              </a:rPr>
              <a:t/>
            </a:r>
            <a:br>
              <a:rPr lang="el-GR" sz="2800" dirty="0">
                <a:solidFill>
                  <a:schemeClr val="accent2">
                    <a:lumMod val="20000"/>
                    <a:lumOff val="80000"/>
                  </a:schemeClr>
                </a:solidFill>
                <a:latin typeface="Arial Black" pitchFamily="34" charset="0"/>
                <a:ea typeface="Calibri"/>
                <a:cs typeface="Times New Roman"/>
              </a:rPr>
            </a:br>
            <a:r>
              <a:rPr lang="el-GR" sz="2800" dirty="0">
                <a:solidFill>
                  <a:schemeClr val="bg1"/>
                </a:solidFill>
                <a:latin typeface="Arial Black" pitchFamily="34" charset="0"/>
                <a:ea typeface="Times New Roman"/>
                <a:cs typeface="Times New Roman"/>
              </a:rPr>
              <a:t>Το Τυπικό Εκπαιδευτικό Σύστημα στην Ελλάδα περιλαμβάνει τρεις (3) βαθμίδες:</a:t>
            </a:r>
            <a:r>
              <a:rPr lang="el-GR" sz="2800" dirty="0">
                <a:solidFill>
                  <a:schemeClr val="bg1"/>
                </a:solidFill>
                <a:latin typeface="Arial Black" pitchFamily="34" charset="0"/>
                <a:ea typeface="Calibri"/>
                <a:cs typeface="Times New Roman"/>
              </a:rPr>
              <a:t/>
            </a:r>
            <a:br>
              <a:rPr lang="el-GR" sz="2800" dirty="0">
                <a:solidFill>
                  <a:schemeClr val="bg1"/>
                </a:solidFill>
                <a:latin typeface="Arial Black" pitchFamily="34" charset="0"/>
                <a:ea typeface="Calibri"/>
                <a:cs typeface="Times New Roman"/>
              </a:rPr>
            </a:br>
            <a:r>
              <a:rPr lang="el-GR" sz="2800" dirty="0" smtClean="0">
                <a:solidFill>
                  <a:schemeClr val="bg1"/>
                </a:solidFill>
                <a:latin typeface="Arial Black" pitchFamily="34" charset="0"/>
                <a:ea typeface="Calibri"/>
                <a:cs typeface="Times New Roman"/>
              </a:rPr>
              <a:t>		</a:t>
            </a:r>
            <a:r>
              <a:rPr lang="el-GR" sz="2800" dirty="0">
                <a:solidFill>
                  <a:schemeClr val="bg1"/>
                </a:solidFill>
                <a:latin typeface="Arial Black" pitchFamily="34" charset="0"/>
                <a:ea typeface="Calibri"/>
                <a:cs typeface="Times New Roman"/>
                <a:sym typeface="Wingdings"/>
              </a:rPr>
              <a:t> </a:t>
            </a:r>
            <a:r>
              <a:rPr lang="el-GR" sz="2800" dirty="0">
                <a:solidFill>
                  <a:schemeClr val="accent3">
                    <a:lumMod val="60000"/>
                    <a:lumOff val="40000"/>
                  </a:schemeClr>
                </a:solidFill>
                <a:latin typeface="Arial Black" pitchFamily="34" charset="0"/>
                <a:ea typeface="Calibri"/>
                <a:cs typeface="Times New Roman"/>
                <a:sym typeface="Wingdings"/>
              </a:rPr>
              <a:t> </a:t>
            </a:r>
            <a:r>
              <a:rPr lang="el-GR" sz="2800" dirty="0" smtClean="0">
                <a:solidFill>
                  <a:schemeClr val="accent3">
                    <a:lumMod val="60000"/>
                    <a:lumOff val="40000"/>
                  </a:schemeClr>
                </a:solidFill>
                <a:latin typeface="Arial Black" pitchFamily="34" charset="0"/>
                <a:ea typeface="Times New Roman"/>
                <a:cs typeface="Times New Roman"/>
              </a:rPr>
              <a:t>Πρωτοβάθμια </a:t>
            </a:r>
            <a:r>
              <a:rPr lang="el-GR" sz="2800" dirty="0">
                <a:solidFill>
                  <a:schemeClr val="accent3">
                    <a:lumMod val="60000"/>
                    <a:lumOff val="40000"/>
                  </a:schemeClr>
                </a:solidFill>
                <a:latin typeface="Arial Black" pitchFamily="34" charset="0"/>
                <a:ea typeface="Times New Roman"/>
                <a:cs typeface="Times New Roman"/>
              </a:rPr>
              <a:t>Εκπαίδευση</a:t>
            </a:r>
            <a:r>
              <a:rPr lang="el-GR" sz="2800" dirty="0">
                <a:solidFill>
                  <a:schemeClr val="accent3">
                    <a:lumMod val="60000"/>
                    <a:lumOff val="40000"/>
                  </a:schemeClr>
                </a:solidFill>
                <a:latin typeface="Arial Black" pitchFamily="34" charset="0"/>
                <a:ea typeface="Calibri"/>
                <a:cs typeface="Times New Roman"/>
              </a:rPr>
              <a:t/>
            </a:r>
            <a:br>
              <a:rPr lang="el-GR" sz="2800" dirty="0">
                <a:solidFill>
                  <a:schemeClr val="accent3">
                    <a:lumMod val="60000"/>
                    <a:lumOff val="40000"/>
                  </a:schemeClr>
                </a:solidFill>
                <a:latin typeface="Arial Black" pitchFamily="34" charset="0"/>
                <a:ea typeface="Calibri"/>
                <a:cs typeface="Times New Roman"/>
              </a:rPr>
            </a:br>
            <a:r>
              <a:rPr lang="el-GR" sz="2800" dirty="0" smtClean="0">
                <a:solidFill>
                  <a:schemeClr val="accent3">
                    <a:lumMod val="60000"/>
                    <a:lumOff val="40000"/>
                  </a:schemeClr>
                </a:solidFill>
                <a:latin typeface="Arial Black" pitchFamily="34" charset="0"/>
                <a:ea typeface="Calibri"/>
                <a:cs typeface="Times New Roman"/>
              </a:rPr>
              <a:t>		</a:t>
            </a:r>
            <a:r>
              <a:rPr lang="el-GR" sz="2800" dirty="0">
                <a:solidFill>
                  <a:schemeClr val="accent3">
                    <a:lumMod val="60000"/>
                    <a:lumOff val="40000"/>
                  </a:schemeClr>
                </a:solidFill>
                <a:latin typeface="Arial Black" pitchFamily="34" charset="0"/>
                <a:ea typeface="Calibri"/>
                <a:cs typeface="Times New Roman"/>
                <a:sym typeface="Wingdings"/>
              </a:rPr>
              <a:t>  </a:t>
            </a:r>
            <a:r>
              <a:rPr lang="el-GR" sz="2800" dirty="0" smtClean="0">
                <a:solidFill>
                  <a:schemeClr val="accent3">
                    <a:lumMod val="60000"/>
                    <a:lumOff val="40000"/>
                  </a:schemeClr>
                </a:solidFill>
                <a:latin typeface="Arial Black" pitchFamily="34" charset="0"/>
                <a:ea typeface="Times New Roman"/>
                <a:cs typeface="Times New Roman"/>
              </a:rPr>
              <a:t>Δευτεροβάθμια </a:t>
            </a:r>
            <a:r>
              <a:rPr lang="el-GR" sz="2800" dirty="0">
                <a:solidFill>
                  <a:schemeClr val="accent3">
                    <a:lumMod val="60000"/>
                    <a:lumOff val="40000"/>
                  </a:schemeClr>
                </a:solidFill>
                <a:latin typeface="Arial Black" pitchFamily="34" charset="0"/>
                <a:ea typeface="Times New Roman"/>
                <a:cs typeface="Times New Roman"/>
              </a:rPr>
              <a:t>Εκπαίδευση</a:t>
            </a:r>
            <a:r>
              <a:rPr lang="el-GR" sz="2800" dirty="0">
                <a:solidFill>
                  <a:schemeClr val="accent3">
                    <a:lumMod val="60000"/>
                    <a:lumOff val="40000"/>
                  </a:schemeClr>
                </a:solidFill>
                <a:latin typeface="Arial Black" pitchFamily="34" charset="0"/>
                <a:ea typeface="Calibri"/>
                <a:cs typeface="Times New Roman"/>
              </a:rPr>
              <a:t/>
            </a:r>
            <a:br>
              <a:rPr lang="el-GR" sz="2800" dirty="0">
                <a:solidFill>
                  <a:schemeClr val="accent3">
                    <a:lumMod val="60000"/>
                    <a:lumOff val="40000"/>
                  </a:schemeClr>
                </a:solidFill>
                <a:latin typeface="Arial Black" pitchFamily="34" charset="0"/>
                <a:ea typeface="Calibri"/>
                <a:cs typeface="Times New Roman"/>
              </a:rPr>
            </a:br>
            <a:r>
              <a:rPr lang="el-GR" sz="2800" dirty="0" smtClean="0">
                <a:solidFill>
                  <a:schemeClr val="accent3">
                    <a:lumMod val="60000"/>
                    <a:lumOff val="40000"/>
                  </a:schemeClr>
                </a:solidFill>
                <a:latin typeface="Arial Black" pitchFamily="34" charset="0"/>
                <a:ea typeface="Calibri"/>
                <a:cs typeface="Times New Roman"/>
              </a:rPr>
              <a:t>		 </a:t>
            </a:r>
            <a:r>
              <a:rPr lang="el-GR" sz="2800" dirty="0" smtClean="0">
                <a:solidFill>
                  <a:schemeClr val="accent3">
                    <a:lumMod val="60000"/>
                    <a:lumOff val="40000"/>
                  </a:schemeClr>
                </a:solidFill>
                <a:latin typeface="Arial Black" pitchFamily="34" charset="0"/>
                <a:ea typeface="Calibri"/>
                <a:cs typeface="Times New Roman"/>
                <a:sym typeface="Wingdings"/>
              </a:rPr>
              <a:t> </a:t>
            </a:r>
            <a:r>
              <a:rPr lang="el-GR" sz="2800" dirty="0" smtClean="0">
                <a:solidFill>
                  <a:schemeClr val="accent3">
                    <a:lumMod val="60000"/>
                    <a:lumOff val="40000"/>
                  </a:schemeClr>
                </a:solidFill>
                <a:latin typeface="Arial Black" pitchFamily="34" charset="0"/>
                <a:ea typeface="Times New Roman"/>
                <a:cs typeface="Times New Roman"/>
              </a:rPr>
              <a:t>Ανώτατη Εκπαίδευση</a:t>
            </a:r>
            <a:endParaRPr lang="el-GR" sz="2800" dirty="0">
              <a:solidFill>
                <a:schemeClr val="accent3">
                  <a:lumMod val="60000"/>
                  <a:lumOff val="40000"/>
                </a:schemeClr>
              </a:solidFill>
              <a:latin typeface="Arial Black" pitchFamily="34" charset="0"/>
            </a:endParaRPr>
          </a:p>
        </p:txBody>
      </p:sp>
      <p:sp>
        <p:nvSpPr>
          <p:cNvPr id="3" name="Θέση περιεχομένου 2"/>
          <p:cNvSpPr>
            <a:spLocks noGrp="1"/>
          </p:cNvSpPr>
          <p:nvPr>
            <p:ph idx="1"/>
          </p:nvPr>
        </p:nvSpPr>
        <p:spPr>
          <a:xfrm>
            <a:off x="198295" y="4365104"/>
            <a:ext cx="8964488" cy="2160240"/>
          </a:xfrm>
          <a:ln>
            <a:solidFill>
              <a:schemeClr val="tx2"/>
            </a:solidFill>
          </a:ln>
        </p:spPr>
        <p:txBody>
          <a:bodyPr>
            <a:noAutofit/>
          </a:bodyPr>
          <a:lstStyle/>
          <a:p>
            <a:pPr marL="0" indent="0">
              <a:buNone/>
            </a:pPr>
            <a:r>
              <a:rPr lang="el-GR" sz="2400" b="1" dirty="0" smtClean="0">
                <a:solidFill>
                  <a:schemeClr val="tx2">
                    <a:lumMod val="50000"/>
                  </a:schemeClr>
                </a:solidFill>
              </a:rPr>
              <a:t>		</a:t>
            </a:r>
            <a:r>
              <a:rPr lang="el-GR" sz="2400" b="1" dirty="0" smtClean="0">
                <a:solidFill>
                  <a:schemeClr val="tx2">
                    <a:lumMod val="50000"/>
                  </a:schemeClr>
                </a:solidFill>
                <a:latin typeface="Arial" pitchFamily="34" charset="0"/>
                <a:cs typeface="Arial" pitchFamily="34" charset="0"/>
              </a:rPr>
              <a:t>Υποχρεωτική </a:t>
            </a:r>
            <a:r>
              <a:rPr lang="el-GR" sz="2400" b="1" dirty="0">
                <a:solidFill>
                  <a:schemeClr val="tx2">
                    <a:lumMod val="50000"/>
                  </a:schemeClr>
                </a:solidFill>
                <a:latin typeface="Arial" pitchFamily="34" charset="0"/>
                <a:cs typeface="Arial" pitchFamily="34" charset="0"/>
              </a:rPr>
              <a:t>Παιδεία στην Ελλάδα</a:t>
            </a:r>
          </a:p>
          <a:p>
            <a:pPr marL="0" indent="0">
              <a:buNone/>
            </a:pPr>
            <a:r>
              <a:rPr lang="el-GR" sz="2400" b="1" dirty="0">
                <a:solidFill>
                  <a:schemeClr val="tx2">
                    <a:lumMod val="50000"/>
                  </a:schemeClr>
                </a:solidFill>
                <a:latin typeface="Arial" pitchFamily="34" charset="0"/>
                <a:cs typeface="Arial" pitchFamily="34" charset="0"/>
              </a:rPr>
              <a:t>Η φοίτηση στο Γυμνάσιο μαζί με την Πρωτοβάθμια  Εκπαίδευση αποτελούν τη δεκάχρονη υποχρεωτική Εκπαίδευση στην Ελλάδα, που εκτείνεται από ηλικία 5 έως και 15 </a:t>
            </a:r>
            <a:r>
              <a:rPr lang="el-GR" sz="2400" b="1" dirty="0" smtClean="0">
                <a:solidFill>
                  <a:schemeClr val="tx2">
                    <a:lumMod val="50000"/>
                  </a:schemeClr>
                </a:solidFill>
                <a:latin typeface="Arial" pitchFamily="34" charset="0"/>
                <a:cs typeface="Arial" pitchFamily="34" charset="0"/>
              </a:rPr>
              <a:t>ετών</a:t>
            </a:r>
            <a:endParaRPr lang="el-GR" sz="2400" b="1" dirty="0">
              <a:solidFill>
                <a:schemeClr val="tx2">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31823546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88640"/>
            <a:ext cx="9144000" cy="1143000"/>
          </a:xfrm>
          <a:solidFill>
            <a:schemeClr val="accent2">
              <a:lumMod val="50000"/>
            </a:schemeClr>
          </a:solidFill>
        </p:spPr>
        <p:txBody>
          <a:bodyPr>
            <a:noAutofit/>
          </a:bodyPr>
          <a:lstStyle/>
          <a:p>
            <a:pPr marL="342900" lvl="0" indent="-342900">
              <a:lnSpc>
                <a:spcPct val="115000"/>
              </a:lnSpc>
              <a:spcBef>
                <a:spcPts val="750"/>
              </a:spcBef>
              <a:spcAft>
                <a:spcPts val="750"/>
              </a:spcAft>
              <a:tabLst>
                <a:tab pos="457200" algn="l"/>
              </a:tabLst>
            </a:pPr>
            <a:r>
              <a:rPr lang="el-GR" sz="4800" dirty="0">
                <a:solidFill>
                  <a:schemeClr val="bg1"/>
                </a:solidFill>
                <a:latin typeface="Arial Black" pitchFamily="34" charset="0"/>
                <a:ea typeface="Times New Roman"/>
                <a:cs typeface="Times New Roman"/>
              </a:rPr>
              <a:t>Πρωτοβάθμια </a:t>
            </a:r>
            <a:r>
              <a:rPr lang="el-GR" sz="4800" dirty="0" smtClean="0">
                <a:solidFill>
                  <a:schemeClr val="bg1"/>
                </a:solidFill>
                <a:latin typeface="Arial Black" pitchFamily="34" charset="0"/>
                <a:ea typeface="Times New Roman"/>
                <a:cs typeface="Times New Roman"/>
              </a:rPr>
              <a:t>Εκπαίδευση</a:t>
            </a:r>
            <a:endParaRPr lang="el-GR" sz="4800" dirty="0">
              <a:solidFill>
                <a:schemeClr val="bg1"/>
              </a:solidFill>
              <a:latin typeface="Arial Black" pitchFamily="34" charset="0"/>
            </a:endParaRPr>
          </a:p>
        </p:txBody>
      </p:sp>
      <p:sp>
        <p:nvSpPr>
          <p:cNvPr id="3" name="Θέση περιεχομένου 2"/>
          <p:cNvSpPr>
            <a:spLocks noGrp="1"/>
          </p:cNvSpPr>
          <p:nvPr>
            <p:ph idx="1"/>
          </p:nvPr>
        </p:nvSpPr>
        <p:spPr>
          <a:xfrm>
            <a:off x="827584" y="1600200"/>
            <a:ext cx="7704856" cy="4525963"/>
          </a:xfrm>
        </p:spPr>
        <p:txBody>
          <a:bodyPr>
            <a:normAutofit fontScale="92500" lnSpcReduction="20000"/>
          </a:bodyPr>
          <a:lstStyle/>
          <a:p>
            <a:pPr marL="0" indent="0">
              <a:buNone/>
            </a:pPr>
            <a:r>
              <a:rPr lang="el-GR" sz="2800" dirty="0" smtClean="0">
                <a:latin typeface="Arial" pitchFamily="34" charset="0"/>
                <a:cs typeface="Arial" pitchFamily="34" charset="0"/>
              </a:rPr>
              <a:t>•  Υποχρεωτική </a:t>
            </a:r>
            <a:r>
              <a:rPr lang="el-GR" sz="2800" dirty="0">
                <a:latin typeface="Arial" pitchFamily="34" charset="0"/>
                <a:cs typeface="Arial" pitchFamily="34" charset="0"/>
              </a:rPr>
              <a:t>μονοετή φοίτηση στο </a:t>
            </a:r>
            <a:endParaRPr lang="el-GR" sz="2800" dirty="0" smtClean="0">
              <a:latin typeface="Arial" pitchFamily="34" charset="0"/>
              <a:cs typeface="Arial" pitchFamily="34" charset="0"/>
            </a:endParaRPr>
          </a:p>
          <a:p>
            <a:pPr marL="0" indent="0">
              <a:buNone/>
            </a:pPr>
            <a:r>
              <a:rPr lang="el-GR" sz="2800" b="1" dirty="0" smtClean="0">
                <a:latin typeface="Arial" pitchFamily="34" charset="0"/>
                <a:cs typeface="Arial" pitchFamily="34" charset="0"/>
              </a:rPr>
              <a:t>Νηπιαγωγείο</a:t>
            </a:r>
            <a:r>
              <a:rPr lang="el-GR" sz="2800" dirty="0" smtClean="0">
                <a:latin typeface="Arial" pitchFamily="34" charset="0"/>
                <a:cs typeface="Arial" pitchFamily="34" charset="0"/>
              </a:rPr>
              <a:t>, 5 ετών</a:t>
            </a:r>
          </a:p>
          <a:p>
            <a:pPr marL="0" indent="0">
              <a:buNone/>
            </a:pPr>
            <a:endParaRPr lang="el-GR" sz="2800" dirty="0">
              <a:latin typeface="Arial" pitchFamily="34" charset="0"/>
              <a:cs typeface="Arial" pitchFamily="34" charset="0"/>
            </a:endParaRPr>
          </a:p>
          <a:p>
            <a:pPr marL="0" indent="0">
              <a:buNone/>
            </a:pPr>
            <a:r>
              <a:rPr lang="el-GR" sz="2800" dirty="0" smtClean="0">
                <a:latin typeface="Arial" pitchFamily="34" charset="0"/>
                <a:cs typeface="Arial" pitchFamily="34" charset="0"/>
              </a:rPr>
              <a:t>•   Υποχρεωτική </a:t>
            </a:r>
            <a:r>
              <a:rPr lang="el-GR" sz="2800" dirty="0">
                <a:latin typeface="Arial" pitchFamily="34" charset="0"/>
                <a:cs typeface="Arial" pitchFamily="34" charset="0"/>
              </a:rPr>
              <a:t>εξαετή φοίτηση </a:t>
            </a:r>
            <a:r>
              <a:rPr lang="el-GR" sz="2800" dirty="0" smtClean="0">
                <a:latin typeface="Arial" pitchFamily="34" charset="0"/>
                <a:cs typeface="Arial" pitchFamily="34" charset="0"/>
              </a:rPr>
              <a:t>στο</a:t>
            </a:r>
          </a:p>
          <a:p>
            <a:pPr marL="0" indent="0">
              <a:buNone/>
            </a:pPr>
            <a:r>
              <a:rPr lang="el-GR" sz="2800" dirty="0" smtClean="0">
                <a:latin typeface="Arial" pitchFamily="34" charset="0"/>
                <a:cs typeface="Arial" pitchFamily="34" charset="0"/>
              </a:rPr>
              <a:t> </a:t>
            </a:r>
            <a:r>
              <a:rPr lang="el-GR" sz="2800" b="1" dirty="0">
                <a:latin typeface="Arial" pitchFamily="34" charset="0"/>
                <a:cs typeface="Arial" pitchFamily="34" charset="0"/>
              </a:rPr>
              <a:t>Δημοτικό </a:t>
            </a:r>
            <a:r>
              <a:rPr lang="el-GR" sz="2800" b="1" dirty="0" smtClean="0">
                <a:latin typeface="Arial" pitchFamily="34" charset="0"/>
                <a:cs typeface="Arial" pitchFamily="34" charset="0"/>
              </a:rPr>
              <a:t>Σχολείο</a:t>
            </a:r>
            <a:r>
              <a:rPr lang="el-GR" sz="2800" dirty="0" smtClean="0">
                <a:latin typeface="Arial" pitchFamily="34" charset="0"/>
                <a:cs typeface="Arial" pitchFamily="34" charset="0"/>
              </a:rPr>
              <a:t>,   6-12 ετών</a:t>
            </a:r>
          </a:p>
          <a:p>
            <a:pPr marL="0" indent="0">
              <a:buNone/>
            </a:pPr>
            <a:endParaRPr lang="el-GR" sz="2800" dirty="0">
              <a:latin typeface="Arial" pitchFamily="34" charset="0"/>
              <a:cs typeface="Arial" pitchFamily="34" charset="0"/>
            </a:endParaRPr>
          </a:p>
          <a:p>
            <a:pPr marL="0" indent="0">
              <a:buNone/>
            </a:pPr>
            <a:r>
              <a:rPr lang="el-GR" sz="2800" dirty="0" smtClean="0">
                <a:latin typeface="Arial" pitchFamily="34" charset="0"/>
                <a:cs typeface="Arial" pitchFamily="34" charset="0"/>
                <a:sym typeface="Wingdings"/>
              </a:rPr>
              <a:t>  </a:t>
            </a:r>
            <a:r>
              <a:rPr lang="el-GR" sz="2800" dirty="0" smtClean="0">
                <a:latin typeface="Arial" pitchFamily="34" charset="0"/>
                <a:cs typeface="Arial" pitchFamily="34" charset="0"/>
              </a:rPr>
              <a:t>Ενιαίου </a:t>
            </a:r>
            <a:r>
              <a:rPr lang="el-GR" sz="2800" dirty="0">
                <a:latin typeface="Arial" pitchFamily="34" charset="0"/>
                <a:cs typeface="Arial" pitchFamily="34" charset="0"/>
              </a:rPr>
              <a:t>Τύπου Ολοήμερα Νηπιαγωγεία, </a:t>
            </a:r>
            <a:endParaRPr lang="el-GR" sz="2800" dirty="0" smtClean="0">
              <a:latin typeface="Arial" pitchFamily="34" charset="0"/>
              <a:cs typeface="Arial" pitchFamily="34" charset="0"/>
            </a:endParaRPr>
          </a:p>
          <a:p>
            <a:pPr>
              <a:buFont typeface="Wingdings"/>
              <a:buChar char="þ"/>
            </a:pPr>
            <a:r>
              <a:rPr lang="el-GR" sz="2800" dirty="0" smtClean="0">
                <a:latin typeface="Arial" pitchFamily="34" charset="0"/>
                <a:cs typeface="Arial" pitchFamily="34" charset="0"/>
              </a:rPr>
              <a:t>Ενιαίου </a:t>
            </a:r>
            <a:r>
              <a:rPr lang="el-GR" sz="2800" dirty="0">
                <a:latin typeface="Arial" pitchFamily="34" charset="0"/>
                <a:cs typeface="Arial" pitchFamily="34" charset="0"/>
              </a:rPr>
              <a:t>Τύπου Ολοήμερα Δημοτικά Σχολεία.  </a:t>
            </a:r>
            <a:endParaRPr lang="el-GR" sz="2800" dirty="0" smtClean="0">
              <a:latin typeface="Arial" pitchFamily="34" charset="0"/>
              <a:cs typeface="Arial" pitchFamily="34" charset="0"/>
            </a:endParaRPr>
          </a:p>
          <a:p>
            <a:pPr marL="0" indent="0">
              <a:buNone/>
            </a:pPr>
            <a:endParaRPr lang="el-GR" sz="2800" dirty="0">
              <a:latin typeface="Arial" pitchFamily="34" charset="0"/>
              <a:cs typeface="Arial" pitchFamily="34" charset="0"/>
            </a:endParaRPr>
          </a:p>
          <a:p>
            <a:pPr marL="0" indent="0">
              <a:buNone/>
            </a:pPr>
            <a:r>
              <a:rPr lang="el-GR" sz="2800" dirty="0" err="1" smtClean="0">
                <a:latin typeface="Arial" pitchFamily="34" charset="0"/>
                <a:cs typeface="Arial" pitchFamily="34" charset="0"/>
                <a:sym typeface="Wingdings"/>
              </a:rPr>
              <a:t></a:t>
            </a:r>
            <a:r>
              <a:rPr lang="el-GR" sz="2800" dirty="0" err="1" smtClean="0">
                <a:latin typeface="Arial" pitchFamily="34" charset="0"/>
                <a:cs typeface="Arial" pitchFamily="34" charset="0"/>
              </a:rPr>
              <a:t>Δημόσια</a:t>
            </a:r>
            <a:r>
              <a:rPr lang="el-GR" sz="2800" dirty="0" smtClean="0">
                <a:latin typeface="Arial" pitchFamily="34" charset="0"/>
                <a:cs typeface="Arial" pitchFamily="34" charset="0"/>
              </a:rPr>
              <a:t> ή </a:t>
            </a:r>
            <a:r>
              <a:rPr lang="el-GR" sz="2800" dirty="0">
                <a:latin typeface="Arial" pitchFamily="34" charset="0"/>
                <a:cs typeface="Arial" pitchFamily="34" charset="0"/>
              </a:rPr>
              <a:t>ιδιωτικά </a:t>
            </a:r>
            <a:r>
              <a:rPr lang="el-GR" sz="2800" dirty="0" smtClean="0">
                <a:latin typeface="Arial" pitchFamily="34" charset="0"/>
                <a:cs typeface="Arial" pitchFamily="34" charset="0"/>
              </a:rPr>
              <a:t>Νηπιαγωγεία και Δημοτικά </a:t>
            </a:r>
            <a:r>
              <a:rPr lang="el-GR" sz="2800" dirty="0">
                <a:latin typeface="Arial" pitchFamily="34" charset="0"/>
                <a:cs typeface="Arial" pitchFamily="34" charset="0"/>
              </a:rPr>
              <a:t>Σχολεία.</a:t>
            </a:r>
          </a:p>
          <a:p>
            <a:endParaRPr lang="el-GR" sz="2800" dirty="0">
              <a:latin typeface="Arial" pitchFamily="34" charset="0"/>
              <a:cs typeface="Arial" pitchFamily="34" charset="0"/>
            </a:endParaRPr>
          </a:p>
        </p:txBody>
      </p:sp>
    </p:spTree>
    <p:extLst>
      <p:ext uri="{BB962C8B-B14F-4D97-AF65-F5344CB8AC3E}">
        <p14:creationId xmlns:p14="http://schemas.microsoft.com/office/powerpoint/2010/main" val="9436313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274638"/>
            <a:ext cx="9144000" cy="1143000"/>
          </a:xfrm>
          <a:solidFill>
            <a:schemeClr val="accent3">
              <a:lumMod val="50000"/>
            </a:schemeClr>
          </a:solidFill>
        </p:spPr>
        <p:txBody>
          <a:bodyPr>
            <a:noAutofit/>
          </a:bodyPr>
          <a:lstStyle/>
          <a:p>
            <a:pPr lvl="0">
              <a:lnSpc>
                <a:spcPct val="115000"/>
              </a:lnSpc>
              <a:spcBef>
                <a:spcPts val="750"/>
              </a:spcBef>
              <a:spcAft>
                <a:spcPts val="750"/>
              </a:spcAft>
              <a:tabLst>
                <a:tab pos="457200" algn="l"/>
              </a:tabLst>
            </a:pPr>
            <a:r>
              <a:rPr lang="el-GR" sz="4800" dirty="0">
                <a:solidFill>
                  <a:schemeClr val="bg1"/>
                </a:solidFill>
                <a:latin typeface="Arial Black" pitchFamily="34" charset="0"/>
                <a:ea typeface="Times New Roman"/>
                <a:cs typeface="Times New Roman"/>
              </a:rPr>
              <a:t>Δευτεροβάθμια</a:t>
            </a:r>
            <a:r>
              <a:rPr lang="el-GR" dirty="0">
                <a:solidFill>
                  <a:schemeClr val="bg1"/>
                </a:solidFill>
                <a:latin typeface="Arial Black" pitchFamily="34" charset="0"/>
                <a:ea typeface="Times New Roman"/>
                <a:cs typeface="Times New Roman"/>
              </a:rPr>
              <a:t> </a:t>
            </a:r>
            <a:r>
              <a:rPr lang="el-GR" dirty="0" smtClean="0">
                <a:solidFill>
                  <a:schemeClr val="bg1"/>
                </a:solidFill>
                <a:latin typeface="Arial Black" pitchFamily="34" charset="0"/>
                <a:ea typeface="Times New Roman"/>
                <a:cs typeface="Times New Roman"/>
              </a:rPr>
              <a:t>Εκπαίδευση</a:t>
            </a:r>
            <a:endParaRPr lang="el-GR" dirty="0">
              <a:solidFill>
                <a:schemeClr val="bg1"/>
              </a:solidFill>
              <a:latin typeface="Arial Black" pitchFamily="34" charset="0"/>
            </a:endParaRPr>
          </a:p>
        </p:txBody>
      </p:sp>
      <p:sp>
        <p:nvSpPr>
          <p:cNvPr id="3" name="Θέση περιεχομένου 2"/>
          <p:cNvSpPr>
            <a:spLocks noGrp="1"/>
          </p:cNvSpPr>
          <p:nvPr>
            <p:ph idx="1"/>
          </p:nvPr>
        </p:nvSpPr>
        <p:spPr>
          <a:xfrm>
            <a:off x="179512" y="1628800"/>
            <a:ext cx="8507288" cy="4497363"/>
          </a:xfrm>
        </p:spPr>
        <p:txBody>
          <a:bodyPr>
            <a:noAutofit/>
          </a:bodyPr>
          <a:lstStyle/>
          <a:p>
            <a:pPr marL="0" indent="0">
              <a:buNone/>
            </a:pPr>
            <a:endParaRPr lang="el-GR" sz="2800" dirty="0">
              <a:latin typeface="Arial" pitchFamily="34" charset="0"/>
              <a:cs typeface="Arial" pitchFamily="34" charset="0"/>
            </a:endParaRPr>
          </a:p>
          <a:p>
            <a:pPr lvl="0"/>
            <a:r>
              <a:rPr lang="el-GR" sz="2800" dirty="0">
                <a:latin typeface="Arial" pitchFamily="34" charset="0"/>
                <a:cs typeface="Arial" pitchFamily="34" charset="0"/>
              </a:rPr>
              <a:t>Ο πρώτος </a:t>
            </a:r>
            <a:r>
              <a:rPr lang="el-GR" sz="2800" dirty="0" smtClean="0">
                <a:latin typeface="Arial" pitchFamily="34" charset="0"/>
                <a:cs typeface="Arial" pitchFamily="34" charset="0"/>
              </a:rPr>
              <a:t>κύκλος είναι </a:t>
            </a:r>
            <a:r>
              <a:rPr lang="el-GR" sz="2800" dirty="0">
                <a:latin typeface="Arial" pitchFamily="34" charset="0"/>
                <a:cs typeface="Arial" pitchFamily="34" charset="0"/>
              </a:rPr>
              <a:t>υποχρεωτικός και αντιστοιχεί στο</a:t>
            </a:r>
            <a:r>
              <a:rPr lang="el-GR" sz="2800" b="1" dirty="0">
                <a:latin typeface="Arial" pitchFamily="34" charset="0"/>
                <a:cs typeface="Arial" pitchFamily="34" charset="0"/>
              </a:rPr>
              <a:t> Γυμνάσιο </a:t>
            </a:r>
            <a:r>
              <a:rPr lang="el-GR" sz="2800" dirty="0">
                <a:latin typeface="Arial" pitchFamily="34" charset="0"/>
                <a:cs typeface="Arial" pitchFamily="34" charset="0"/>
              </a:rPr>
              <a:t>τριετούς </a:t>
            </a:r>
            <a:r>
              <a:rPr lang="el-GR" sz="2800" dirty="0" smtClean="0">
                <a:latin typeface="Arial" pitchFamily="34" charset="0"/>
                <a:cs typeface="Arial" pitchFamily="34" charset="0"/>
              </a:rPr>
              <a:t>φοίτησης.</a:t>
            </a:r>
          </a:p>
          <a:p>
            <a:pPr marL="0" lvl="0" indent="0">
              <a:buNone/>
            </a:pPr>
            <a:endParaRPr lang="el-GR" sz="2800" dirty="0">
              <a:latin typeface="Arial" pitchFamily="34" charset="0"/>
              <a:cs typeface="Arial" pitchFamily="34" charset="0"/>
            </a:endParaRPr>
          </a:p>
          <a:p>
            <a:pPr lvl="0"/>
            <a:r>
              <a:rPr lang="el-GR" sz="2800" dirty="0">
                <a:latin typeface="Arial" pitchFamily="34" charset="0"/>
                <a:cs typeface="Arial" pitchFamily="34" charset="0"/>
              </a:rPr>
              <a:t>Ο δεύτερος είναι προαιρετικός και αντιστοιχεί στο </a:t>
            </a:r>
            <a:r>
              <a:rPr lang="el-GR" sz="2800" b="1" dirty="0">
                <a:latin typeface="Arial" pitchFamily="34" charset="0"/>
                <a:cs typeface="Arial" pitchFamily="34" charset="0"/>
              </a:rPr>
              <a:t>Λύκειο (Γενικό και Επαγγελματικό) </a:t>
            </a:r>
            <a:r>
              <a:rPr lang="el-GR" sz="2800" dirty="0">
                <a:latin typeface="Arial" pitchFamily="34" charset="0"/>
                <a:cs typeface="Arial" pitchFamily="34" charset="0"/>
              </a:rPr>
              <a:t>τριετούς φοίτησης για τα Ημερήσια Λύκεια και τετραετούς για τα Εσπερινά.</a:t>
            </a:r>
          </a:p>
          <a:p>
            <a:endParaRPr lang="el-GR" sz="2800" dirty="0">
              <a:latin typeface="Arial" pitchFamily="34" charset="0"/>
              <a:cs typeface="Arial" pitchFamily="34" charset="0"/>
            </a:endParaRPr>
          </a:p>
        </p:txBody>
      </p:sp>
    </p:spTree>
    <p:extLst>
      <p:ext uri="{BB962C8B-B14F-4D97-AF65-F5344CB8AC3E}">
        <p14:creationId xmlns:p14="http://schemas.microsoft.com/office/powerpoint/2010/main" val="24521763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accent4">
              <a:lumMod val="50000"/>
            </a:schemeClr>
          </a:solidFill>
        </p:spPr>
        <p:txBody>
          <a:bodyPr>
            <a:normAutofit/>
          </a:bodyPr>
          <a:lstStyle/>
          <a:p>
            <a:r>
              <a:rPr lang="el-GR" sz="4800" dirty="0">
                <a:solidFill>
                  <a:schemeClr val="bg1"/>
                </a:solidFill>
                <a:latin typeface="Arial Black" pitchFamily="34" charset="0"/>
              </a:rPr>
              <a:t>Ανώτατη Εκπαίδευση </a:t>
            </a:r>
          </a:p>
        </p:txBody>
      </p:sp>
      <p:sp>
        <p:nvSpPr>
          <p:cNvPr id="3" name="Θέση περιεχομένου 2"/>
          <p:cNvSpPr>
            <a:spLocks noGrp="1"/>
          </p:cNvSpPr>
          <p:nvPr>
            <p:ph idx="1"/>
          </p:nvPr>
        </p:nvSpPr>
        <p:spPr>
          <a:xfrm>
            <a:off x="251520" y="1600200"/>
            <a:ext cx="8892480" cy="5141168"/>
          </a:xfrm>
        </p:spPr>
        <p:txBody>
          <a:bodyPr>
            <a:normAutofit/>
          </a:bodyPr>
          <a:lstStyle/>
          <a:p>
            <a:pPr marL="0" indent="0">
              <a:buNone/>
            </a:pPr>
            <a:r>
              <a:rPr lang="el-GR" sz="2800" dirty="0" smtClean="0">
                <a:latin typeface="Arial" pitchFamily="34" charset="0"/>
                <a:cs typeface="Arial" pitchFamily="34" charset="0"/>
              </a:rPr>
              <a:t>	•</a:t>
            </a:r>
            <a:r>
              <a:rPr lang="el-GR" sz="2800" b="1" dirty="0" smtClean="0">
                <a:latin typeface="Arial" pitchFamily="34" charset="0"/>
                <a:cs typeface="Arial" pitchFamily="34" charset="0"/>
              </a:rPr>
              <a:t>Πανεπιστημιακός Τομέας</a:t>
            </a:r>
            <a:r>
              <a:rPr lang="el-GR" sz="2800" dirty="0" smtClean="0">
                <a:latin typeface="Arial" pitchFamily="34" charset="0"/>
                <a:cs typeface="Arial" pitchFamily="34" charset="0"/>
              </a:rPr>
              <a:t>:</a:t>
            </a:r>
            <a:endParaRPr lang="el-GR" sz="2800" dirty="0">
              <a:latin typeface="Arial" pitchFamily="34" charset="0"/>
              <a:cs typeface="Arial" pitchFamily="34" charset="0"/>
            </a:endParaRPr>
          </a:p>
          <a:p>
            <a:pPr marL="0" indent="0">
              <a:buNone/>
            </a:pPr>
            <a:r>
              <a:rPr lang="el-GR" sz="2800" dirty="0" smtClean="0">
                <a:latin typeface="Arial" pitchFamily="34" charset="0"/>
                <a:cs typeface="Arial" pitchFamily="34" charset="0"/>
              </a:rPr>
              <a:t>i. Πανεπιστήμια</a:t>
            </a:r>
            <a:endParaRPr lang="el-GR" sz="2800" dirty="0">
              <a:latin typeface="Arial" pitchFamily="34" charset="0"/>
              <a:cs typeface="Arial" pitchFamily="34" charset="0"/>
            </a:endParaRPr>
          </a:p>
          <a:p>
            <a:pPr marL="0" indent="0">
              <a:buNone/>
            </a:pPr>
            <a:r>
              <a:rPr lang="el-GR" sz="2800" dirty="0" smtClean="0">
                <a:latin typeface="Arial" pitchFamily="34" charset="0"/>
                <a:cs typeface="Arial" pitchFamily="34" charset="0"/>
              </a:rPr>
              <a:t>ii . Πολυτεχνεία</a:t>
            </a:r>
            <a:endParaRPr lang="el-GR" sz="2800" dirty="0">
              <a:latin typeface="Arial" pitchFamily="34" charset="0"/>
              <a:cs typeface="Arial" pitchFamily="34" charset="0"/>
            </a:endParaRPr>
          </a:p>
          <a:p>
            <a:pPr marL="0" indent="0">
              <a:buNone/>
            </a:pPr>
            <a:r>
              <a:rPr lang="el-GR" sz="2800" dirty="0" smtClean="0">
                <a:latin typeface="Arial" pitchFamily="34" charset="0"/>
                <a:cs typeface="Arial" pitchFamily="34" charset="0"/>
              </a:rPr>
              <a:t>iii. Σχολή </a:t>
            </a:r>
            <a:r>
              <a:rPr lang="el-GR" sz="2800" dirty="0">
                <a:latin typeface="Arial" pitchFamily="34" charset="0"/>
                <a:cs typeface="Arial" pitchFamily="34" charset="0"/>
              </a:rPr>
              <a:t>Καλών Τεχνών</a:t>
            </a:r>
          </a:p>
          <a:p>
            <a:pPr marL="0" indent="0">
              <a:buNone/>
            </a:pPr>
            <a:r>
              <a:rPr lang="el-GR" sz="2800" dirty="0" smtClean="0">
                <a:latin typeface="Arial" pitchFamily="34" charset="0"/>
                <a:cs typeface="Arial" pitchFamily="34" charset="0"/>
              </a:rPr>
              <a:t>	•</a:t>
            </a:r>
            <a:r>
              <a:rPr lang="el-GR" sz="2800" b="1" dirty="0" smtClean="0">
                <a:latin typeface="Arial" pitchFamily="34" charset="0"/>
                <a:cs typeface="Arial" pitchFamily="34" charset="0"/>
              </a:rPr>
              <a:t>Τεχνολογικός Τομέας</a:t>
            </a:r>
            <a:r>
              <a:rPr lang="el-GR" sz="2800" dirty="0" smtClean="0">
                <a:latin typeface="Arial" pitchFamily="34" charset="0"/>
                <a:cs typeface="Arial" pitchFamily="34" charset="0"/>
              </a:rPr>
              <a:t>:</a:t>
            </a:r>
            <a:endParaRPr lang="el-GR" sz="2800" dirty="0">
              <a:latin typeface="Arial" pitchFamily="34" charset="0"/>
              <a:cs typeface="Arial" pitchFamily="34" charset="0"/>
            </a:endParaRPr>
          </a:p>
          <a:p>
            <a:pPr marL="0" indent="0">
              <a:buNone/>
            </a:pPr>
            <a:r>
              <a:rPr lang="el-GR" sz="2800" dirty="0" smtClean="0">
                <a:latin typeface="Arial" pitchFamily="34" charset="0"/>
                <a:cs typeface="Arial" pitchFamily="34" charset="0"/>
              </a:rPr>
              <a:t>i. Τεχνολογικά </a:t>
            </a:r>
            <a:r>
              <a:rPr lang="el-GR" sz="2800" dirty="0">
                <a:latin typeface="Arial" pitchFamily="34" charset="0"/>
                <a:cs typeface="Arial" pitchFamily="34" charset="0"/>
              </a:rPr>
              <a:t>Εκπαιδευτικά Ιδρύματα</a:t>
            </a:r>
          </a:p>
          <a:p>
            <a:pPr marL="0" indent="0">
              <a:buNone/>
            </a:pPr>
            <a:r>
              <a:rPr lang="el-GR" sz="2800" dirty="0" smtClean="0">
                <a:latin typeface="Arial" pitchFamily="34" charset="0"/>
                <a:cs typeface="Arial" pitchFamily="34" charset="0"/>
              </a:rPr>
              <a:t>ii. Ανωτάτη </a:t>
            </a:r>
            <a:r>
              <a:rPr lang="el-GR" sz="2800" dirty="0">
                <a:latin typeface="Arial" pitchFamily="34" charset="0"/>
                <a:cs typeface="Arial" pitchFamily="34" charset="0"/>
              </a:rPr>
              <a:t>Σχολή Παιδαγωγικής και Τεχνολογικής Εκπαίδευσης</a:t>
            </a:r>
          </a:p>
          <a:p>
            <a:pPr marL="0" indent="0">
              <a:buNone/>
            </a:pPr>
            <a:endParaRPr lang="el-GR" sz="2800" dirty="0">
              <a:latin typeface="Arial" pitchFamily="34" charset="0"/>
              <a:cs typeface="Arial" pitchFamily="34" charset="0"/>
            </a:endParaRPr>
          </a:p>
        </p:txBody>
      </p:sp>
    </p:spTree>
    <p:extLst>
      <p:ext uri="{BB962C8B-B14F-4D97-AF65-F5344CB8AC3E}">
        <p14:creationId xmlns:p14="http://schemas.microsoft.com/office/powerpoint/2010/main" val="36917563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23528" y="476672"/>
            <a:ext cx="4355976" cy="5517232"/>
          </a:xfrm>
          <a:solidFill>
            <a:srgbClr val="FFFFCC"/>
          </a:solidFill>
          <a:ln>
            <a:solidFill>
              <a:schemeClr val="tx2">
                <a:lumMod val="50000"/>
              </a:schemeClr>
            </a:solidFill>
          </a:ln>
        </p:spPr>
        <p:txBody>
          <a:bodyPr>
            <a:normAutofit fontScale="90000"/>
          </a:bodyPr>
          <a:lstStyle/>
          <a:p>
            <a:pPr algn="l"/>
            <a:r>
              <a:rPr lang="el-GR" dirty="0" smtClean="0"/>
              <a:t>	</a:t>
            </a:r>
            <a:r>
              <a:rPr lang="el-GR" b="1" dirty="0" smtClean="0"/>
              <a:t>Γενική Τυπική 	Εκπαίδευση 	</a:t>
            </a:r>
            <a:r>
              <a:rPr lang="el-GR" b="1" dirty="0"/>
              <a:t>Ε</a:t>
            </a:r>
            <a:r>
              <a:rPr lang="el-GR" b="1" dirty="0" smtClean="0"/>
              <a:t>νηλίκων</a:t>
            </a:r>
            <a:br>
              <a:rPr lang="el-GR" b="1" dirty="0" smtClean="0"/>
            </a:br>
            <a:r>
              <a:rPr lang="el-GR" dirty="0" smtClean="0">
                <a:sym typeface="Wingdings"/>
              </a:rPr>
              <a:t> </a:t>
            </a:r>
            <a:r>
              <a:rPr lang="el-GR" sz="3200" dirty="0" smtClean="0"/>
              <a:t>Σχολεία </a:t>
            </a:r>
            <a:r>
              <a:rPr lang="el-GR" sz="3200" dirty="0"/>
              <a:t>Δεύτερης Ευκαιρίας</a:t>
            </a:r>
            <a:br>
              <a:rPr lang="el-GR" sz="3200" dirty="0"/>
            </a:br>
            <a:r>
              <a:rPr lang="el-GR" dirty="0">
                <a:solidFill>
                  <a:prstClr val="black"/>
                </a:solidFill>
                <a:sym typeface="Wingdings"/>
              </a:rPr>
              <a:t> </a:t>
            </a:r>
            <a:r>
              <a:rPr lang="el-GR" sz="3200" dirty="0" smtClean="0"/>
              <a:t>Εσπερινά </a:t>
            </a:r>
            <a:r>
              <a:rPr lang="el-GR" sz="3200" dirty="0"/>
              <a:t>Γενικά Λύκεια</a:t>
            </a:r>
            <a:br>
              <a:rPr lang="el-GR" sz="3200" dirty="0"/>
            </a:br>
            <a:r>
              <a:rPr lang="el-GR" dirty="0">
                <a:solidFill>
                  <a:prstClr val="black"/>
                </a:solidFill>
                <a:sym typeface="Wingdings"/>
              </a:rPr>
              <a:t> </a:t>
            </a:r>
            <a:r>
              <a:rPr lang="el-GR" sz="3200" dirty="0" smtClean="0"/>
              <a:t>Εσπερινά </a:t>
            </a:r>
            <a:r>
              <a:rPr lang="el-GR" sz="3200" dirty="0"/>
              <a:t>Επαγγελματικά Λύκεια.</a:t>
            </a:r>
          </a:p>
        </p:txBody>
      </p:sp>
      <p:sp>
        <p:nvSpPr>
          <p:cNvPr id="3" name="Θέση περιεχομένου 2"/>
          <p:cNvSpPr>
            <a:spLocks noGrp="1"/>
          </p:cNvSpPr>
          <p:nvPr>
            <p:ph idx="1"/>
          </p:nvPr>
        </p:nvSpPr>
        <p:spPr>
          <a:xfrm>
            <a:off x="4788024" y="332656"/>
            <a:ext cx="4248472" cy="6309320"/>
          </a:xfrm>
          <a:solidFill>
            <a:srgbClr val="FFCCFF"/>
          </a:solidFill>
          <a:ln>
            <a:solidFill>
              <a:schemeClr val="tx2">
                <a:lumMod val="50000"/>
              </a:schemeClr>
            </a:solidFill>
          </a:ln>
        </p:spPr>
        <p:txBody>
          <a:bodyPr>
            <a:normAutofit lnSpcReduction="10000"/>
          </a:bodyPr>
          <a:lstStyle/>
          <a:p>
            <a:pPr marL="0" indent="0">
              <a:buNone/>
            </a:pPr>
            <a:r>
              <a:rPr lang="el-GR" sz="4000" dirty="0" smtClean="0"/>
              <a:t>	</a:t>
            </a:r>
            <a:r>
              <a:rPr lang="el-GR" sz="4000" b="1" dirty="0" smtClean="0"/>
              <a:t>Μη </a:t>
            </a:r>
            <a:r>
              <a:rPr lang="el-GR" sz="4000" b="1" dirty="0"/>
              <a:t>Τυπική </a:t>
            </a:r>
            <a:r>
              <a:rPr lang="el-GR" sz="4000" b="1" dirty="0" smtClean="0"/>
              <a:t>	Εκπαίδευση 	</a:t>
            </a:r>
            <a:r>
              <a:rPr lang="el-GR" sz="4000" b="1" dirty="0"/>
              <a:t>Ε</a:t>
            </a:r>
            <a:r>
              <a:rPr lang="el-GR" sz="4000" b="1" dirty="0" smtClean="0"/>
              <a:t>νηλίκων</a:t>
            </a:r>
          </a:p>
          <a:p>
            <a:r>
              <a:rPr lang="el-GR" dirty="0"/>
              <a:t>Ινστιτούτα Επαγγελματικής Κατάρτισης</a:t>
            </a:r>
          </a:p>
          <a:p>
            <a:r>
              <a:rPr lang="el-GR" dirty="0"/>
              <a:t>Κέντρα Δια Βίου Μάθησης</a:t>
            </a:r>
          </a:p>
          <a:p>
            <a:r>
              <a:rPr lang="el-GR" dirty="0"/>
              <a:t>Κολλέγια</a:t>
            </a:r>
          </a:p>
          <a:p>
            <a:r>
              <a:rPr lang="el-GR" dirty="0"/>
              <a:t>Σχολές Επαγγελματικής Κατάρτισης.</a:t>
            </a:r>
          </a:p>
        </p:txBody>
      </p:sp>
    </p:spTree>
    <p:extLst>
      <p:ext uri="{BB962C8B-B14F-4D97-AF65-F5344CB8AC3E}">
        <p14:creationId xmlns:p14="http://schemas.microsoft.com/office/powerpoint/2010/main" val="2916840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574</TotalTime>
  <Words>814</Words>
  <Application>Microsoft Office PowerPoint</Application>
  <PresentationFormat>Προβολή στην οθόνη (4:3)</PresentationFormat>
  <Paragraphs>278</Paragraphs>
  <Slides>19</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19</vt:i4>
      </vt:variant>
    </vt:vector>
  </HeadingPairs>
  <TitlesOfParts>
    <vt:vector size="25" baseType="lpstr">
      <vt:lpstr>Arial</vt:lpstr>
      <vt:lpstr>Arial Black</vt:lpstr>
      <vt:lpstr>Calibri</vt:lpstr>
      <vt:lpstr>Times New Roman</vt:lpstr>
      <vt:lpstr>Wingdings</vt:lpstr>
      <vt:lpstr>Θέμα του Office</vt:lpstr>
      <vt:lpstr>Παρουσίαση του PowerPoint</vt:lpstr>
      <vt:lpstr>Παρουσίαση του PowerPoint</vt:lpstr>
      <vt:lpstr>Παρουσίαση του PowerPoint</vt:lpstr>
      <vt:lpstr>Το Ελληνικό Εκπαιδευτικό Σύστημα</vt:lpstr>
      <vt:lpstr>   Τυπικό Εκπαιδευτικό Σύστημα Το Τυπικό Εκπαιδευτικό Σύστημα στην Ελλάδα περιλαμβάνει τρεις (3) βαθμίδες:     Πρωτοβάθμια Εκπαίδευση     Δευτεροβάθμια Εκπαίδευση     Ανώτατη Εκπαίδευση</vt:lpstr>
      <vt:lpstr>Πρωτοβάθμια Εκπαίδευση</vt:lpstr>
      <vt:lpstr>Δευτεροβάθμια Εκπαίδευση</vt:lpstr>
      <vt:lpstr>Ανώτατη Εκπαίδευση </vt:lpstr>
      <vt:lpstr> Γενική Τυπική  Εκπαίδευση  Ενηλίκων  Σχολεία Δεύτερης Ευκαιρίας  Εσπερινά Γενικά Λύκεια  Εσπερινά Επαγγελματικά Λύκεια.</vt:lpstr>
      <vt:lpstr>Ο σκοπός και οι Στόχοι της Πρωτοβάθμιας Εκπαίδευσης</vt:lpstr>
      <vt:lpstr>Οργάνωση Σχολικού έτους  Πρωτοβάθμιας Εκπαίδευσης</vt:lpstr>
      <vt:lpstr>Αναλυτικό πρόγραμμα σπουδών (ΑΠΣ)</vt:lpstr>
      <vt:lpstr>Διαθεματικές έννοιες του Δημοτικού σχολείου. Διαθεµατικό Ενιαίο Πλαίσιο Προγραµµάτων Σπουδών (Δ.Ε.Π.Π.Σ.)</vt:lpstr>
      <vt:lpstr>Παρουσίαση του PowerPoint</vt:lpstr>
      <vt:lpstr>Διδακτικά αντικείμενα –  Μαθήματα Δημοτικού Σχολείου</vt:lpstr>
      <vt:lpstr>ΣΥΓΧΡΟΝΕΣ ΜΕΘΟΔΟΙ &amp; ΤΕΧΝΙΚΕΣ ΔΙΔΑΣΚΑΛΙΑΣ</vt:lpstr>
      <vt:lpstr>ΣΥΓΧΡΟΝΕΣ ΜΕΘΟΔΟΙ &amp; ΤΕΧΝΙΚΕΣ ΔΙΔΑΣΚΑΛΙΑΣ</vt:lpstr>
      <vt:lpstr>Παρουσίαση του PowerPoint</vt:lpstr>
      <vt:lpstr>Βιβλιογραφία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teomytil</dc:creator>
  <cp:lastModifiedBy>QUEST</cp:lastModifiedBy>
  <cp:revision>54</cp:revision>
  <dcterms:created xsi:type="dcterms:W3CDTF">2018-07-08T08:25:12Z</dcterms:created>
  <dcterms:modified xsi:type="dcterms:W3CDTF">2018-08-02T09:07:01Z</dcterms:modified>
</cp:coreProperties>
</file>