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a:xfrm>
            <a:off x="5332412" y="5883275"/>
            <a:ext cx="4324044" cy="365125"/>
          </a:xfrm>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3410477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A2F8A51-66E9-437F-9616-D8FFC5348E7A}" type="datetimeFigureOut">
              <a:rPr lang="el-GR" smtClean="0"/>
              <a:t>24/7/2018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42248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3984966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3720772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2396080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3062374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4062421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3787491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113870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951856" y="5867131"/>
            <a:ext cx="551167" cy="365125"/>
          </a:xfrm>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196463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A2F8A51-66E9-437F-9616-D8FFC5348E7A}" type="datetimeFigureOut">
              <a:rPr lang="el-GR" smtClean="0"/>
              <a:t>24/7/2018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143029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A2F8A51-66E9-437F-9616-D8FFC5348E7A}" type="datetimeFigureOut">
              <a:rPr lang="el-GR" smtClean="0"/>
              <a:t>24/7/2018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40188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A2F8A51-66E9-437F-9616-D8FFC5348E7A}" type="datetimeFigureOut">
              <a:rPr lang="el-GR" smtClean="0"/>
              <a:t>24/7/2018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307873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0A2F8A51-66E9-437F-9616-D8FFC5348E7A}" type="datetimeFigureOut">
              <a:rPr lang="el-GR" smtClean="0"/>
              <a:t>24/7/2018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34232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F8A51-66E9-437F-9616-D8FFC5348E7A}" type="datetimeFigureOut">
              <a:rPr lang="el-GR" smtClean="0"/>
              <a:t>24/7/2018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2622236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A2F8A51-66E9-437F-9616-D8FFC5348E7A}" type="datetimeFigureOut">
              <a:rPr lang="el-GR" smtClean="0"/>
              <a:t>24/7/2018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299282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A2F8A51-66E9-437F-9616-D8FFC5348E7A}" type="datetimeFigureOut">
              <a:rPr lang="el-GR" smtClean="0"/>
              <a:t>24/7/2018</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1D2FCA-347B-472E-8500-3A6F8C720863}" type="slidenum">
              <a:rPr lang="el-GR" smtClean="0"/>
              <a:t>‹#›</a:t>
            </a:fld>
            <a:endParaRPr lang="el-GR"/>
          </a:p>
        </p:txBody>
      </p:sp>
    </p:spTree>
    <p:extLst>
      <p:ext uri="{BB962C8B-B14F-4D97-AF65-F5344CB8AC3E}">
        <p14:creationId xmlns:p14="http://schemas.microsoft.com/office/powerpoint/2010/main" val="76924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A2F8A51-66E9-437F-9616-D8FFC5348E7A}" type="datetimeFigureOut">
              <a:rPr lang="el-GR" smtClean="0"/>
              <a:t>24/7/2018</a:t>
            </a:fld>
            <a:endParaRPr lang="el-G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l-G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31D2FCA-347B-472E-8500-3A6F8C720863}" type="slidenum">
              <a:rPr lang="el-GR" smtClean="0"/>
              <a:t>‹#›</a:t>
            </a:fld>
            <a:endParaRPr lang="el-GR"/>
          </a:p>
        </p:txBody>
      </p:sp>
    </p:spTree>
    <p:extLst>
      <p:ext uri="{BB962C8B-B14F-4D97-AF65-F5344CB8AC3E}">
        <p14:creationId xmlns:p14="http://schemas.microsoft.com/office/powerpoint/2010/main" val="270174789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7146" y="1019258"/>
            <a:ext cx="4968552" cy="1419225"/>
          </a:xfrm>
          <a:prstGeom prst="rect">
            <a:avLst/>
          </a:prstGeom>
          <a:noFill/>
          <a:ln w="9525">
            <a:solidFill>
              <a:srgbClr val="1F497D">
                <a:lumMod val="50000"/>
              </a:srgb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5698" y="122626"/>
            <a:ext cx="2489275" cy="2315857"/>
          </a:xfrm>
          <a:prstGeom prst="rect">
            <a:avLst/>
          </a:prstGeom>
          <a:noFill/>
          <a:ln w="9525">
            <a:solidFill>
              <a:srgbClr val="1F497D">
                <a:lumMod val="50000"/>
              </a:srgb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24744" y="3214252"/>
            <a:ext cx="8931727"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b="1" dirty="0" smtClean="0">
                <a:latin typeface="Arial" panose="020B0604020202020204" pitchFamily="34" charset="0"/>
                <a:cs typeface="Arial" panose="020B0604020202020204" pitchFamily="34" charset="0"/>
              </a:rPr>
              <a:t>BASIC ACTION 1  (KA1)</a:t>
            </a:r>
          </a:p>
          <a:p>
            <a:pPr algn="ctr"/>
            <a:r>
              <a:rPr lang="en-US" sz="3600" b="1" dirty="0" smtClean="0">
                <a:latin typeface="Arial" panose="020B0604020202020204" pitchFamily="34" charset="0"/>
                <a:cs typeface="Arial" panose="020B0604020202020204" pitchFamily="34" charset="0"/>
              </a:rPr>
              <a:t>LEARNING MOBILITY OF INDIVIDUALS</a:t>
            </a:r>
          </a:p>
          <a:p>
            <a:pPr algn="ctr"/>
            <a:r>
              <a:rPr lang="en-US" sz="3600" b="1" dirty="0" smtClean="0">
                <a:latin typeface="Arial" panose="020B0604020202020204" pitchFamily="34" charset="0"/>
                <a:cs typeface="Arial" panose="020B0604020202020204" pitchFamily="34" charset="0"/>
              </a:rPr>
              <a:t>MOBILITY OF LEARNERS AND STAFF</a:t>
            </a:r>
          </a:p>
          <a:p>
            <a:pPr algn="ctr"/>
            <a:r>
              <a:rPr lang="en-US" sz="3600" b="1" dirty="0" smtClean="0">
                <a:latin typeface="Arial" panose="020B0604020202020204" pitchFamily="34" charset="0"/>
                <a:cs typeface="Arial" panose="020B0604020202020204" pitchFamily="34" charset="0"/>
              </a:rPr>
              <a:t>SCHOOL EDUCATION STAFF MOBILITY</a:t>
            </a:r>
          </a:p>
          <a:p>
            <a:pPr algn="ctr"/>
            <a:r>
              <a:rPr lang="en-US" sz="3600" b="1">
                <a:solidFill>
                  <a:prstClr val="black"/>
                </a:solidFill>
                <a:latin typeface="Arial" panose="020B0604020202020204" pitchFamily="34" charset="0"/>
                <a:cs typeface="Arial" panose="020B0604020202020204" pitchFamily="34" charset="0"/>
              </a:rPr>
              <a:t>SECTOR </a:t>
            </a:r>
            <a:r>
              <a:rPr lang="en-US" sz="3600" b="1" smtClean="0">
                <a:solidFill>
                  <a:prstClr val="black"/>
                </a:solidFill>
                <a:latin typeface="Arial" panose="020B0604020202020204" pitchFamily="34" charset="0"/>
                <a:cs typeface="Arial" panose="020B0604020202020204" pitchFamily="34" charset="0"/>
              </a:rPr>
              <a:t>OF </a:t>
            </a:r>
            <a:r>
              <a:rPr lang="en-US" sz="3600" b="1" smtClean="0">
                <a:latin typeface="Arial" panose="020B0604020202020204" pitchFamily="34" charset="0"/>
                <a:cs typeface="Arial" panose="020B0604020202020204" pitchFamily="34" charset="0"/>
              </a:rPr>
              <a:t>SCHOOL EDUCATION</a:t>
            </a:r>
            <a:endParaRPr lang="el-G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30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1977081" y="272651"/>
            <a:ext cx="9144000" cy="1459267"/>
          </a:xfrm>
          <a:prstGeom prst="rect">
            <a:avLst/>
          </a:prstGeom>
          <a:solidFill>
            <a:srgbClr val="C0504D">
              <a:lumMod val="50000"/>
            </a:srgb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rgbClr val="4F81BD">
                    <a:lumMod val="20000"/>
                    <a:lumOff val="80000"/>
                  </a:srgbClr>
                </a:solidFill>
                <a:effectLst/>
                <a:uLnTx/>
                <a:uFillTx/>
                <a:latin typeface="Arial Black" pitchFamily="34" charset="0"/>
                <a:ea typeface="+mj-ea"/>
                <a:cs typeface="+mj-cs"/>
              </a:rPr>
              <a:t>The aim of Primary Education</a:t>
            </a:r>
            <a:endParaRPr kumimoji="0" lang="el-GR" b="0" i="0" u="none" strike="noStrike" kern="1200" cap="none" spc="0" normalizeH="0" baseline="0" noProof="0" dirty="0">
              <a:ln>
                <a:noFill/>
              </a:ln>
              <a:solidFill>
                <a:srgbClr val="4F81BD">
                  <a:lumMod val="20000"/>
                  <a:lumOff val="80000"/>
                </a:srgbClr>
              </a:solidFill>
              <a:effectLst/>
              <a:uLnTx/>
              <a:uFillTx/>
              <a:latin typeface="Arial Black" pitchFamily="34" charset="0"/>
              <a:ea typeface="+mj-ea"/>
              <a:cs typeface="+mj-cs"/>
            </a:endParaRPr>
          </a:p>
        </p:txBody>
      </p:sp>
      <p:sp>
        <p:nvSpPr>
          <p:cNvPr id="4" name="TextBox 3"/>
          <p:cNvSpPr txBox="1"/>
          <p:nvPr/>
        </p:nvSpPr>
        <p:spPr>
          <a:xfrm>
            <a:off x="2421924" y="2891482"/>
            <a:ext cx="8699157" cy="2554545"/>
          </a:xfrm>
          <a:prstGeom prst="rect">
            <a:avLst/>
          </a:prstGeom>
          <a:noFill/>
        </p:spPr>
        <p:txBody>
          <a:bodyPr wrap="square" rtlCol="0">
            <a:spAutoFit/>
          </a:bodyPr>
          <a:lstStyle/>
          <a:p>
            <a:r>
              <a:rPr lang="en-US" sz="4000" b="1" dirty="0" smtClean="0">
                <a:latin typeface="Calibri" panose="020F0502020204030204" pitchFamily="34" charset="0"/>
                <a:cs typeface="Calibri" panose="020F0502020204030204" pitchFamily="34" charset="0"/>
              </a:rPr>
              <a:t>The  aim of Primary School  according to Law 1566/1985  is the multifaceted mental and physical development of children.</a:t>
            </a:r>
            <a:endParaRPr lang="el-GR"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757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1902939" y="0"/>
            <a:ext cx="9489989" cy="988541"/>
          </a:xfrm>
          <a:prstGeom prst="rect">
            <a:avLst/>
          </a:prstGeom>
          <a:solidFill>
            <a:srgbClr val="C0504D">
              <a:lumMod val="50000"/>
            </a:srgbClr>
          </a:solidFill>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rgbClr val="4F81BD">
                    <a:lumMod val="20000"/>
                    <a:lumOff val="80000"/>
                  </a:srgbClr>
                </a:solidFill>
                <a:effectLst/>
                <a:uLnTx/>
                <a:uFillTx/>
                <a:latin typeface="Arial Black" pitchFamily="34" charset="0"/>
                <a:ea typeface="+mj-ea"/>
                <a:cs typeface="+mj-cs"/>
              </a:rPr>
              <a:t>Organization of the School Year of Primary Education</a:t>
            </a:r>
            <a:endParaRPr kumimoji="0" lang="el-GR" sz="4000" b="0" i="0" u="none" strike="noStrike" kern="1200" cap="none" spc="0" normalizeH="0" baseline="0" noProof="0" dirty="0">
              <a:ln>
                <a:noFill/>
              </a:ln>
              <a:solidFill>
                <a:srgbClr val="4F81BD">
                  <a:lumMod val="20000"/>
                  <a:lumOff val="80000"/>
                </a:srgbClr>
              </a:solidFill>
              <a:effectLst/>
              <a:uLnTx/>
              <a:uFillTx/>
              <a:latin typeface="Arial Black" pitchFamily="34" charset="0"/>
              <a:ea typeface="+mj-ea"/>
              <a:cs typeface="+mj-cs"/>
            </a:endParaRPr>
          </a:p>
        </p:txBody>
      </p:sp>
      <p:sp>
        <p:nvSpPr>
          <p:cNvPr id="3" name="Θέση περιεχομένου 2"/>
          <p:cNvSpPr txBox="1">
            <a:spLocks/>
          </p:cNvSpPr>
          <p:nvPr/>
        </p:nvSpPr>
        <p:spPr>
          <a:xfrm>
            <a:off x="1470452" y="1333115"/>
            <a:ext cx="10354962" cy="55248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rPr>
              <a:t>School Year: 1</a:t>
            </a:r>
            <a:r>
              <a:rPr kumimoji="0" lang="en-US" sz="2400" b="0" i="0" u="none" strike="noStrike" kern="1200" cap="none" spc="0" normalizeH="0" baseline="30000" noProof="0" dirty="0" smtClean="0">
                <a:ln>
                  <a:noFill/>
                </a:ln>
                <a:solidFill>
                  <a:sysClr val="windowText" lastClr="000000"/>
                </a:solidFill>
                <a:effectLst/>
                <a:uLnTx/>
                <a:uFillTx/>
                <a:latin typeface="Calibri"/>
              </a:rPr>
              <a:t>st</a:t>
            </a:r>
            <a:r>
              <a:rPr kumimoji="0" lang="en-US" sz="2400" b="0" i="0" u="none" strike="noStrike" kern="1200" cap="none" spc="0" normalizeH="0" baseline="0" noProof="0" dirty="0" smtClean="0">
                <a:ln>
                  <a:noFill/>
                </a:ln>
                <a:solidFill>
                  <a:sysClr val="windowText" lastClr="000000"/>
                </a:solidFill>
                <a:effectLst/>
                <a:uLnTx/>
                <a:uFillTx/>
                <a:latin typeface="Calibri"/>
              </a:rPr>
              <a:t> Septmber-31</a:t>
            </a:r>
            <a:r>
              <a:rPr kumimoji="0" lang="en-US" sz="2400" b="0" i="0" u="none" strike="noStrike" kern="1200" cap="none" spc="0" normalizeH="0" baseline="30000" noProof="0" dirty="0" smtClean="0">
                <a:ln>
                  <a:noFill/>
                </a:ln>
                <a:solidFill>
                  <a:sysClr val="windowText" lastClr="000000"/>
                </a:solidFill>
                <a:effectLst/>
                <a:uLnTx/>
                <a:uFillTx/>
                <a:latin typeface="Calibri"/>
              </a:rPr>
              <a:t>st</a:t>
            </a:r>
            <a:r>
              <a:rPr kumimoji="0" lang="en-US" sz="2400" b="0" i="0" u="none" strike="noStrike" kern="1200" cap="none" spc="0" normalizeH="0" baseline="0" noProof="0" dirty="0" smtClean="0">
                <a:ln>
                  <a:noFill/>
                </a:ln>
                <a:solidFill>
                  <a:sysClr val="windowText" lastClr="000000"/>
                </a:solidFill>
                <a:effectLst/>
                <a:uLnTx/>
                <a:uFillTx/>
                <a:latin typeface="Calibri"/>
              </a:rPr>
              <a:t> August of the next year</a:t>
            </a:r>
            <a:r>
              <a:rPr kumimoji="0" lang="el-GR" sz="2400" b="0" i="0" u="none" strike="noStrike" kern="1200" cap="none" spc="0" normalizeH="0" baseline="0" noProof="0" dirty="0" smtClean="0">
                <a:ln>
                  <a:noFill/>
                </a:ln>
                <a:solidFill>
                  <a:sysClr val="windowText" lastClr="000000"/>
                </a:solidFill>
                <a:effectLst/>
                <a:uLnTx/>
                <a:uFillTx/>
                <a:latin typeface="Calibri"/>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rPr>
              <a:t>Teaching Year: 1</a:t>
            </a:r>
            <a:r>
              <a:rPr kumimoji="0" lang="en-US" sz="2400" b="0" i="0" u="none" strike="noStrike" kern="1200" cap="none" spc="0" normalizeH="0" baseline="30000" noProof="0" dirty="0" smtClean="0">
                <a:ln>
                  <a:noFill/>
                </a:ln>
                <a:solidFill>
                  <a:sysClr val="windowText" lastClr="000000"/>
                </a:solidFill>
                <a:effectLst/>
                <a:uLnTx/>
                <a:uFillTx/>
                <a:latin typeface="Calibri"/>
              </a:rPr>
              <a:t>st</a:t>
            </a:r>
            <a:r>
              <a:rPr kumimoji="0" lang="en-US" sz="2400" b="0" i="0" u="none" strike="noStrike" kern="1200" cap="none" spc="0" normalizeH="0" baseline="0" noProof="0" dirty="0" smtClean="0">
                <a:ln>
                  <a:noFill/>
                </a:ln>
                <a:solidFill>
                  <a:sysClr val="windowText" lastClr="000000"/>
                </a:solidFill>
                <a:effectLst/>
                <a:uLnTx/>
                <a:uFillTx/>
                <a:latin typeface="Calibri"/>
              </a:rPr>
              <a:t> September-21</a:t>
            </a:r>
            <a:r>
              <a:rPr kumimoji="0" lang="en-US" sz="2400" b="0" i="0" u="none" strike="noStrike" kern="1200" cap="none" spc="0" normalizeH="0" baseline="30000" noProof="0" dirty="0" smtClean="0">
                <a:ln>
                  <a:noFill/>
                </a:ln>
                <a:solidFill>
                  <a:sysClr val="windowText" lastClr="000000"/>
                </a:solidFill>
                <a:effectLst/>
                <a:uLnTx/>
                <a:uFillTx/>
                <a:latin typeface="Calibri"/>
              </a:rPr>
              <a:t>st</a:t>
            </a:r>
            <a:r>
              <a:rPr kumimoji="0" lang="en-US" sz="2400" b="0" i="0" u="none" strike="noStrike" kern="1200" cap="none" spc="0" normalizeH="0" baseline="0" noProof="0" dirty="0" smtClean="0">
                <a:ln>
                  <a:noFill/>
                </a:ln>
                <a:solidFill>
                  <a:sysClr val="windowText" lastClr="000000"/>
                </a:solidFill>
                <a:effectLst/>
                <a:uLnTx/>
                <a:uFillTx/>
                <a:latin typeface="Calibri"/>
              </a:rPr>
              <a:t> June of the next year</a:t>
            </a:r>
            <a:r>
              <a:rPr kumimoji="0" lang="el-GR" sz="2400" b="0" i="0" u="none" strike="noStrike" kern="1200" cap="none" spc="0" normalizeH="0" baseline="0" noProof="0" dirty="0" smtClean="0">
                <a:ln>
                  <a:noFill/>
                </a:ln>
                <a:solidFill>
                  <a:sysClr val="windowText" lastClr="000000"/>
                </a:solidFill>
                <a:effectLst/>
                <a:uLnTx/>
                <a:uFillTx/>
                <a:latin typeface="Calibri"/>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rPr>
              <a:t>Teaching of Subjects: 11</a:t>
            </a:r>
            <a:r>
              <a:rPr kumimoji="0" lang="en-US" sz="2400" b="0" i="0" u="none" strike="noStrike" kern="1200" cap="none" spc="0" normalizeH="0" baseline="30000" noProof="0" dirty="0" smtClean="0">
                <a:ln>
                  <a:noFill/>
                </a:ln>
                <a:solidFill>
                  <a:sysClr val="windowText" lastClr="000000"/>
                </a:solidFill>
                <a:effectLst/>
                <a:uLnTx/>
                <a:uFillTx/>
                <a:latin typeface="Calibri"/>
              </a:rPr>
              <a:t>th</a:t>
            </a:r>
            <a:r>
              <a:rPr kumimoji="0" lang="en-US" sz="2400" b="0" i="0" u="none" strike="noStrike" kern="1200" cap="none" spc="0" normalizeH="0" baseline="0" noProof="0" dirty="0" smtClean="0">
                <a:ln>
                  <a:noFill/>
                </a:ln>
                <a:solidFill>
                  <a:sysClr val="windowText" lastClr="000000"/>
                </a:solidFill>
                <a:effectLst/>
                <a:uLnTx/>
                <a:uFillTx/>
                <a:latin typeface="Calibri"/>
              </a:rPr>
              <a:t> September-15 June of the next</a:t>
            </a:r>
            <a:r>
              <a:rPr kumimoji="0" lang="en-US" sz="2400" b="0" i="0" u="none" strike="noStrike" kern="1200" cap="none" spc="0" normalizeH="0" noProof="0" dirty="0" smtClean="0">
                <a:ln>
                  <a:noFill/>
                </a:ln>
                <a:solidFill>
                  <a:sysClr val="windowText" lastClr="000000"/>
                </a:solidFill>
                <a:effectLst/>
                <a:uLnTx/>
                <a:uFillTx/>
                <a:latin typeface="Calibri"/>
              </a:rPr>
              <a:t> year</a:t>
            </a:r>
            <a:r>
              <a:rPr kumimoji="0" lang="el-GR" sz="2400" b="0" i="0" u="none" strike="noStrike" kern="1200" cap="none" spc="0" normalizeH="0" baseline="0" noProof="0" dirty="0" smtClean="0">
                <a:ln>
                  <a:noFill/>
                </a:ln>
                <a:solidFill>
                  <a:sysClr val="windowText" lastClr="000000"/>
                </a:solidFill>
                <a:effectLst/>
                <a:uLnTx/>
                <a:uFillTx/>
                <a:latin typeface="Calibri"/>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rPr>
              <a:t>The teaching year is divided into 3 terms:</a:t>
            </a:r>
            <a:r>
              <a:rPr kumimoji="0" lang="el-GR" sz="2400" b="0" i="0" u="none" strike="noStrike" kern="1200" cap="none" spc="0" normalizeH="0" baseline="0" noProof="0" dirty="0" smtClean="0">
                <a:ln>
                  <a:noFill/>
                </a:ln>
                <a:solidFill>
                  <a:sysClr val="windowText" lastClr="000000"/>
                </a:solidFill>
                <a:effectLst/>
                <a:uLnTx/>
                <a:uFillTx/>
                <a:latin typeface="Calibri"/>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0" i="0" u="none" strike="noStrike" kern="1200" cap="none" spc="0" normalizeH="0" baseline="0" noProof="0" dirty="0" smtClean="0">
                <a:ln>
                  <a:noFill/>
                </a:ln>
                <a:solidFill>
                  <a:sysClr val="windowText" lastClr="000000"/>
                </a:solidFill>
                <a:effectLst/>
                <a:uLnTx/>
                <a:uFillTx/>
                <a:latin typeface="Calibri"/>
              </a:rPr>
              <a:t>	Α΄ </a:t>
            </a:r>
            <a:r>
              <a:rPr kumimoji="0" lang="en-US" sz="2400" b="0" i="0" u="none" strike="noStrike" kern="1200" cap="none" spc="0" normalizeH="0" baseline="0" noProof="0" dirty="0" smtClean="0">
                <a:ln>
                  <a:noFill/>
                </a:ln>
                <a:solidFill>
                  <a:sysClr val="windowText" lastClr="000000"/>
                </a:solidFill>
                <a:effectLst/>
                <a:uLnTx/>
                <a:uFillTx/>
                <a:latin typeface="Calibri"/>
              </a:rPr>
              <a:t>term</a:t>
            </a:r>
            <a:r>
              <a:rPr kumimoji="0" lang="el-GR" sz="2400" b="0" i="0" u="none" strike="noStrike" kern="1200" cap="none" spc="0" normalizeH="0" baseline="0" noProof="0" dirty="0" smtClean="0">
                <a:ln>
                  <a:noFill/>
                </a:ln>
                <a:solidFill>
                  <a:sysClr val="windowText" lastClr="000000"/>
                </a:solidFill>
                <a:effectLst/>
                <a:uLnTx/>
                <a:uFillTx/>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rPr>
              <a:t>from11 September to</a:t>
            </a:r>
            <a:r>
              <a:rPr kumimoji="0" lang="en-US" sz="2400" b="0" i="0" u="none" strike="noStrike" kern="1200" cap="none" spc="0" normalizeH="0" noProof="0" dirty="0" smtClean="0">
                <a:ln>
                  <a:noFill/>
                </a:ln>
                <a:solidFill>
                  <a:sysClr val="windowText" lastClr="000000"/>
                </a:solidFill>
                <a:effectLst/>
                <a:uLnTx/>
                <a:uFillTx/>
                <a:latin typeface="Calibri"/>
              </a:rPr>
              <a:t> 10 December</a:t>
            </a:r>
            <a:endParaRPr kumimoji="0" lang="el-GR" sz="2400" b="0" i="0" u="none" strike="noStrike" kern="1200" cap="none" spc="0" normalizeH="0" baseline="0" noProof="0" dirty="0" smtClean="0">
              <a:ln>
                <a:noFill/>
              </a:ln>
              <a:solidFill>
                <a:sysClr val="windowText" lastClr="000000"/>
              </a:solidFill>
              <a:effectLst/>
              <a:uLnTx/>
              <a:uFillTx/>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0" i="0" u="none" strike="noStrike" kern="1200" cap="none" spc="0" normalizeH="0" baseline="0" noProof="0" dirty="0" smtClean="0">
                <a:ln>
                  <a:noFill/>
                </a:ln>
                <a:solidFill>
                  <a:sysClr val="windowText" lastClr="000000"/>
                </a:solidFill>
                <a:effectLst/>
                <a:uLnTx/>
                <a:uFillTx/>
                <a:latin typeface="Calibri"/>
              </a:rPr>
              <a:t>	Β΄</a:t>
            </a:r>
            <a:r>
              <a:rPr kumimoji="0" lang="en-US" sz="2400" b="0" i="0" u="none" strike="noStrike" kern="1200" cap="none" spc="0" normalizeH="0" baseline="0" noProof="0" dirty="0" smtClean="0">
                <a:ln>
                  <a:noFill/>
                </a:ln>
                <a:solidFill>
                  <a:sysClr val="windowText" lastClr="000000"/>
                </a:solidFill>
                <a:effectLst/>
                <a:uLnTx/>
                <a:uFillTx/>
                <a:latin typeface="Calibri"/>
              </a:rPr>
              <a:t> term</a:t>
            </a:r>
            <a:r>
              <a:rPr kumimoji="0" lang="el-GR" sz="2400" b="0" i="0" u="none" strike="noStrike" kern="1200" cap="none" spc="0" normalizeH="0" baseline="0" noProof="0" dirty="0" smtClean="0">
                <a:ln>
                  <a:noFill/>
                </a:ln>
                <a:solidFill>
                  <a:sysClr val="windowText" lastClr="000000"/>
                </a:solidFill>
                <a:effectLst/>
                <a:uLnTx/>
                <a:uFillTx/>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rPr>
              <a:t>from 11 December</a:t>
            </a:r>
            <a:r>
              <a:rPr kumimoji="0" lang="en-US" sz="2400" b="0" i="0" u="none" strike="noStrike" kern="1200" cap="none" spc="0" normalizeH="0" noProof="0" dirty="0" smtClean="0">
                <a:ln>
                  <a:noFill/>
                </a:ln>
                <a:solidFill>
                  <a:sysClr val="windowText" lastClr="000000"/>
                </a:solidFill>
                <a:effectLst/>
                <a:uLnTx/>
                <a:uFillTx/>
                <a:latin typeface="Calibri"/>
              </a:rPr>
              <a:t> to 10 March</a:t>
            </a:r>
            <a:endParaRPr kumimoji="0" lang="el-GR" sz="2400" b="0" i="0" u="none" strike="noStrike" kern="1200" cap="none" spc="0" normalizeH="0" baseline="0" noProof="0" dirty="0" smtClean="0">
              <a:ln>
                <a:noFill/>
              </a:ln>
              <a:solidFill>
                <a:sysClr val="windowText" lastClr="000000"/>
              </a:solidFill>
              <a:effectLst/>
              <a:uLnTx/>
              <a:uFillTx/>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0" i="0" u="none" strike="noStrike" kern="1200" cap="none" spc="0" normalizeH="0" baseline="0" noProof="0" dirty="0" smtClean="0">
                <a:ln>
                  <a:noFill/>
                </a:ln>
                <a:solidFill>
                  <a:sysClr val="windowText" lastClr="000000"/>
                </a:solidFill>
                <a:effectLst/>
                <a:uLnTx/>
                <a:uFillTx/>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rPr>
              <a:t>C</a:t>
            </a:r>
            <a:r>
              <a:rPr kumimoji="0" lang="el-GR" sz="2400" b="0" i="0" u="none" strike="noStrike" kern="1200" cap="none" spc="0" normalizeH="0" baseline="0" noProof="0" dirty="0" smtClean="0">
                <a:ln>
                  <a:noFill/>
                </a:ln>
                <a:solidFill>
                  <a:sysClr val="windowText" lastClr="000000"/>
                </a:solidFill>
                <a:effectLst/>
                <a:uLnTx/>
                <a:uFillTx/>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rPr>
              <a:t>term</a:t>
            </a:r>
            <a:r>
              <a:rPr kumimoji="0" lang="el-GR" sz="2400" b="0" i="0" u="none" strike="noStrike" kern="1200" cap="none" spc="0" normalizeH="0" baseline="0" noProof="0" dirty="0" smtClean="0">
                <a:ln>
                  <a:noFill/>
                </a:ln>
                <a:solidFill>
                  <a:sysClr val="windowText" lastClr="000000"/>
                </a:solidFill>
                <a:effectLst/>
                <a:uLnTx/>
                <a:uFillTx/>
                <a:latin typeface="Calibri"/>
              </a:rPr>
              <a:t>: </a:t>
            </a:r>
            <a:r>
              <a:rPr kumimoji="0" lang="en-US" sz="2400" b="0" i="0" u="none" strike="noStrike" kern="1200" cap="none" spc="0" normalizeH="0" baseline="0" noProof="0" dirty="0" smtClean="0">
                <a:ln>
                  <a:noFill/>
                </a:ln>
                <a:solidFill>
                  <a:sysClr val="windowText" lastClr="000000"/>
                </a:solidFill>
                <a:effectLst/>
                <a:uLnTx/>
                <a:uFillTx/>
                <a:latin typeface="Calibri"/>
              </a:rPr>
              <a:t>from</a:t>
            </a:r>
            <a:r>
              <a:rPr kumimoji="0" lang="en-US" sz="2400" b="0" i="0" u="none" strike="noStrike" kern="1200" cap="none" spc="0" normalizeH="0" noProof="0" dirty="0" smtClean="0">
                <a:ln>
                  <a:noFill/>
                </a:ln>
                <a:solidFill>
                  <a:sysClr val="windowText" lastClr="000000"/>
                </a:solidFill>
                <a:effectLst/>
                <a:uLnTx/>
                <a:uFillTx/>
                <a:latin typeface="Calibri"/>
              </a:rPr>
              <a:t> 11 March to 15 June</a:t>
            </a:r>
            <a:r>
              <a:rPr kumimoji="0" lang="el-GR" sz="2400" b="0" i="0" u="none" strike="noStrike" kern="1200" cap="none" spc="0" normalizeH="0" baseline="0" noProof="0" dirty="0" smtClean="0">
                <a:ln>
                  <a:noFill/>
                </a:ln>
                <a:solidFill>
                  <a:sysClr val="windowText" lastClr="000000"/>
                </a:solidFill>
                <a:effectLst/>
                <a:uLnTx/>
                <a:uFillTx/>
                <a:latin typeface="Calibri"/>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rPr>
              <a:t>Holidays</a:t>
            </a:r>
            <a:r>
              <a:rPr kumimoji="0" lang="el-GR" sz="2400" b="0" i="0" u="none" strike="noStrike" kern="1200" cap="none" spc="0" normalizeH="0" baseline="0" noProof="0" dirty="0" smtClean="0">
                <a:ln>
                  <a:noFill/>
                </a:ln>
                <a:solidFill>
                  <a:sysClr val="windowText" lastClr="000000"/>
                </a:solidFill>
                <a:effectLst/>
                <a:uLnTx/>
                <a:uFillTx/>
                <a:latin typeface="Calibri"/>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solidFill>
                  <a:sysClr val="windowText" lastClr="000000"/>
                </a:solidFill>
                <a:latin typeface="Calibri"/>
              </a:rPr>
              <a:t>Christmas and Easter holidays- 4 weeks total duration</a:t>
            </a:r>
            <a:r>
              <a:rPr kumimoji="0" lang="el-GR" sz="2400" b="0" i="0" u="none" strike="noStrike" kern="1200" cap="none" spc="0" normalizeH="0" baseline="0" noProof="0" dirty="0" smtClean="0">
                <a:ln>
                  <a:noFill/>
                </a:ln>
                <a:solidFill>
                  <a:sysClr val="windowText" lastClr="000000"/>
                </a:solidFill>
                <a:effectLst/>
                <a:uLnTx/>
                <a:uFillTx/>
                <a:latin typeface="Calibri"/>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rPr>
              <a:t>The teaching  days in Primary School</a:t>
            </a:r>
            <a:r>
              <a:rPr kumimoji="0" lang="en-US" sz="2400" b="0" i="0" u="none" strike="noStrike" kern="1200" cap="none" spc="0" normalizeH="0" noProof="0" dirty="0" smtClean="0">
                <a:ln>
                  <a:noFill/>
                </a:ln>
                <a:solidFill>
                  <a:sysClr val="windowText" lastClr="000000"/>
                </a:solidFill>
                <a:effectLst/>
                <a:uLnTx/>
                <a:uFillTx/>
                <a:latin typeface="Calibri"/>
              </a:rPr>
              <a:t> are about 170 every year and are organized in 35 weeks of 5 days (from Monday to Friday ) every year.</a:t>
            </a:r>
            <a:endParaRPr kumimoji="0" lang="el-GR" sz="2400" b="0" i="0" u="none" strike="noStrike" kern="1200" cap="none" spc="0" normalizeH="0" baseline="0" noProof="0" dirty="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414434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2125362" y="0"/>
            <a:ext cx="9144000" cy="1412776"/>
          </a:xfrm>
          <a:prstGeom prst="rect">
            <a:avLst/>
          </a:prstGeom>
          <a:solidFill>
            <a:srgbClr val="C0504D">
              <a:lumMod val="50000"/>
            </a:srgb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0" i="0" u="none" strike="noStrike" kern="1200" cap="none" spc="0" normalizeH="0" baseline="0" noProof="0" dirty="0" smtClean="0">
                <a:ln>
                  <a:noFill/>
                </a:ln>
                <a:solidFill>
                  <a:sysClr val="window" lastClr="FFFFFF"/>
                </a:solidFill>
                <a:effectLst/>
                <a:uLnTx/>
                <a:uFillTx/>
                <a:latin typeface="Calibri"/>
                <a:ea typeface="+mj-ea"/>
                <a:cs typeface="+mj-cs"/>
              </a:rPr>
              <a:t>Analytical curriculum</a:t>
            </a:r>
            <a:endParaRPr kumimoji="0" lang="el-GR" sz="5400" b="0" i="0" u="none" strike="noStrike" kern="1200" cap="none" spc="0" normalizeH="0" baseline="0" noProof="0" dirty="0">
              <a:ln>
                <a:noFill/>
              </a:ln>
              <a:solidFill>
                <a:sysClr val="window" lastClr="FFFFFF"/>
              </a:solidFill>
              <a:effectLst/>
              <a:uLnTx/>
              <a:uFillTx/>
              <a:latin typeface="Calibri"/>
              <a:ea typeface="+mj-ea"/>
              <a:cs typeface="+mj-cs"/>
            </a:endParaRPr>
          </a:p>
        </p:txBody>
      </p:sp>
      <p:sp>
        <p:nvSpPr>
          <p:cNvPr id="3" name="Θέση περιεχομένου 2"/>
          <p:cNvSpPr txBox="1">
            <a:spLocks/>
          </p:cNvSpPr>
          <p:nvPr/>
        </p:nvSpPr>
        <p:spPr>
          <a:xfrm>
            <a:off x="2335427" y="1600199"/>
            <a:ext cx="8933935" cy="501066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ysClr val="windowText" lastClr="000000"/>
                </a:solidFill>
                <a:effectLst/>
                <a:uLnTx/>
                <a:uFillTx/>
                <a:latin typeface="Calibri"/>
              </a:rPr>
              <a:t>The writing wording of the characteristics of a teaching suggestion</a:t>
            </a:r>
            <a:endParaRPr kumimoji="0" lang="el-GR" sz="36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600" b="0" i="0" u="none" strike="noStrike" kern="1200" cap="none" spc="0" normalizeH="0" baseline="0" noProof="0" dirty="0" smtClean="0">
                <a:ln>
                  <a:noFill/>
                </a:ln>
                <a:solidFill>
                  <a:sysClr val="windowText" lastClr="000000"/>
                </a:solidFill>
                <a:effectLst/>
                <a:uLnTx/>
                <a:uFillTx/>
                <a:latin typeface="Calibri"/>
              </a:rPr>
              <a:t> </a:t>
            </a:r>
            <a:r>
              <a:rPr kumimoji="0" lang="en-US" sz="3600" b="0" i="0" u="none" strike="noStrike" kern="1200" cap="none" spc="0" normalizeH="0" baseline="0" noProof="0" dirty="0" smtClean="0">
                <a:ln>
                  <a:noFill/>
                </a:ln>
                <a:solidFill>
                  <a:sysClr val="windowText" lastClr="000000"/>
                </a:solidFill>
                <a:effectLst/>
                <a:uLnTx/>
                <a:uFillTx/>
                <a:latin typeface="Calibri"/>
              </a:rPr>
              <a:t>Typical parameters</a:t>
            </a:r>
            <a:r>
              <a:rPr kumimoji="0" lang="el-GR" sz="3600" b="0" i="0" u="none" strike="noStrike" kern="1200" cap="none" spc="0" normalizeH="0" baseline="0" noProof="0" dirty="0" smtClean="0">
                <a:ln>
                  <a:noFill/>
                </a:ln>
                <a:solidFill>
                  <a:sysClr val="windowText" lastClr="000000"/>
                </a:solidFill>
                <a:effectLst/>
                <a:uLnTx/>
                <a:uFillTx/>
                <a:latin typeface="Calibri"/>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600" b="0" i="0" u="none" strike="noStrike" kern="1200" cap="none" spc="0" normalizeH="0" baseline="0" noProof="0" dirty="0" smtClean="0">
                <a:ln>
                  <a:noFill/>
                </a:ln>
                <a:solidFill>
                  <a:sysClr val="windowText" lastClr="000000"/>
                </a:solidFill>
                <a:effectLst/>
                <a:uLnTx/>
                <a:uFillTx/>
                <a:latin typeface="Calibri"/>
                <a:sym typeface="Wingdings"/>
              </a:rPr>
              <a:t> </a:t>
            </a:r>
            <a:r>
              <a:rPr lang="en-US" sz="3600" dirty="0" smtClean="0">
                <a:solidFill>
                  <a:sysClr val="windowText" lastClr="000000"/>
                </a:solidFill>
                <a:latin typeface="Calibri"/>
                <a:sym typeface="Wingdings"/>
              </a:rPr>
              <a:t>Goals</a:t>
            </a:r>
            <a:endParaRPr kumimoji="0" lang="el-GR" sz="3600" b="0" i="0" u="none" strike="noStrike" kern="1200" cap="none" spc="0" normalizeH="0" baseline="0" noProof="0" dirty="0" smtClean="0">
              <a:ln>
                <a:noFill/>
              </a:ln>
              <a:solidFill>
                <a:sysClr val="windowText" lastClr="000000"/>
              </a:solidFill>
              <a:effectLst/>
              <a:uLnTx/>
              <a:uFillTx/>
              <a:latin typeface="Calibri"/>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600" b="0" i="0" u="none" strike="noStrike" kern="1200" cap="none" spc="0" normalizeH="0" baseline="0" noProof="0" dirty="0" smtClean="0">
                <a:ln>
                  <a:noFill/>
                </a:ln>
                <a:solidFill>
                  <a:prstClr val="black"/>
                </a:solidFill>
                <a:effectLst/>
                <a:uLnTx/>
                <a:uFillTx/>
                <a:latin typeface="Calibri"/>
                <a:sym typeface="Wingdings"/>
              </a:rPr>
              <a:t> </a:t>
            </a:r>
            <a:r>
              <a:rPr kumimoji="0" lang="en-US" sz="3600" b="0" i="0" u="none" strike="noStrike" kern="1200" cap="none" spc="0" normalizeH="0" baseline="0" noProof="0" dirty="0" smtClean="0">
                <a:ln>
                  <a:noFill/>
                </a:ln>
                <a:solidFill>
                  <a:prstClr val="black"/>
                </a:solidFill>
                <a:effectLst/>
                <a:uLnTx/>
                <a:uFillTx/>
                <a:latin typeface="Calibri"/>
                <a:sym typeface="Wingdings"/>
              </a:rPr>
              <a:t>The content to which it</a:t>
            </a:r>
            <a:r>
              <a:rPr kumimoji="0" lang="en-US" sz="3600" b="0" i="0" u="none" strike="noStrike" kern="1200" cap="none" spc="0" normalizeH="0" noProof="0" dirty="0" smtClean="0">
                <a:ln>
                  <a:noFill/>
                </a:ln>
                <a:solidFill>
                  <a:prstClr val="black"/>
                </a:solidFill>
                <a:effectLst/>
                <a:uLnTx/>
                <a:uFillTx/>
                <a:latin typeface="Calibri"/>
                <a:sym typeface="Wingdings"/>
              </a:rPr>
              <a:t> refers</a:t>
            </a:r>
            <a:r>
              <a:rPr kumimoji="0" lang="el-GR" sz="3600" b="0" i="0" u="none" strike="noStrike" kern="1200" cap="none" spc="0" normalizeH="0" baseline="0" noProof="0" dirty="0" smtClean="0">
                <a:ln>
                  <a:noFill/>
                </a:ln>
                <a:solidFill>
                  <a:sysClr val="windowText" lastClr="000000"/>
                </a:solidFill>
                <a:effectLst/>
                <a:uLnTx/>
                <a:uFillTx/>
                <a:latin typeface="Calibri"/>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600" b="0" i="0" u="none" strike="noStrike" kern="1200" cap="none" spc="0" normalizeH="0" baseline="0" noProof="0" dirty="0" smtClean="0">
                <a:ln>
                  <a:noFill/>
                </a:ln>
                <a:solidFill>
                  <a:prstClr val="black"/>
                </a:solidFill>
                <a:effectLst/>
                <a:uLnTx/>
                <a:uFillTx/>
                <a:latin typeface="Calibri"/>
                <a:sym typeface="Wingdings"/>
              </a:rPr>
              <a:t> </a:t>
            </a:r>
            <a:r>
              <a:rPr kumimoji="0" lang="en-US" sz="3600" b="0" i="0" u="none" strike="noStrike" kern="1200" cap="none" spc="0" normalizeH="0" baseline="0" noProof="0" dirty="0" smtClean="0">
                <a:ln>
                  <a:noFill/>
                </a:ln>
                <a:solidFill>
                  <a:prstClr val="black"/>
                </a:solidFill>
                <a:effectLst/>
                <a:uLnTx/>
                <a:uFillTx/>
                <a:latin typeface="Calibri"/>
                <a:sym typeface="Wingdings"/>
              </a:rPr>
              <a:t>The methods </a:t>
            </a:r>
            <a:r>
              <a:rPr lang="en-US" sz="3600" dirty="0" smtClean="0">
                <a:solidFill>
                  <a:prstClr val="black"/>
                </a:solidFill>
                <a:latin typeface="Calibri"/>
                <a:sym typeface="Wingdings"/>
              </a:rPr>
              <a:t>used</a:t>
            </a:r>
            <a:r>
              <a:rPr kumimoji="0" lang="el-GR" sz="3600" b="0" i="0" u="none" strike="noStrike" kern="1200" cap="none" spc="0" normalizeH="0" baseline="0" noProof="0" dirty="0" smtClean="0">
                <a:ln>
                  <a:noFill/>
                </a:ln>
                <a:solidFill>
                  <a:sysClr val="windowText" lastClr="000000"/>
                </a:solidFill>
                <a:effectLst/>
                <a:uLnTx/>
                <a:uFillTx/>
                <a:latin typeface="Calibri"/>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600" b="0" i="0" u="none" strike="noStrike" kern="1200" cap="none" spc="0" normalizeH="0" baseline="0" noProof="0" dirty="0" smtClean="0">
                <a:ln>
                  <a:noFill/>
                </a:ln>
                <a:solidFill>
                  <a:prstClr val="black"/>
                </a:solidFill>
                <a:effectLst/>
                <a:uLnTx/>
                <a:uFillTx/>
                <a:latin typeface="Calibri"/>
                <a:sym typeface="Wingdings"/>
              </a:rPr>
              <a:t> </a:t>
            </a:r>
            <a:r>
              <a:rPr kumimoji="0" lang="en-US" sz="3600" b="0" i="0" u="none" strike="noStrike" kern="1200" cap="none" spc="0" normalizeH="0" baseline="0" noProof="0" dirty="0" smtClean="0">
                <a:ln>
                  <a:noFill/>
                </a:ln>
                <a:solidFill>
                  <a:prstClr val="black"/>
                </a:solidFill>
                <a:effectLst/>
                <a:uLnTx/>
                <a:uFillTx/>
                <a:latin typeface="Calibri"/>
                <a:sym typeface="Wingdings"/>
              </a:rPr>
              <a:t>The procedure suggested</a:t>
            </a:r>
            <a:r>
              <a:rPr kumimoji="0" lang="el-GR" sz="3600" b="0" i="0" u="none" strike="noStrike" kern="1200" cap="none" spc="0" normalizeH="0" baseline="0" noProof="0" dirty="0" smtClean="0">
                <a:ln>
                  <a:noFill/>
                </a:ln>
                <a:solidFill>
                  <a:sysClr val="windowText" lastClr="000000"/>
                </a:solidFill>
                <a:effectLst/>
                <a:uLnTx/>
                <a:uFillTx/>
                <a:latin typeface="Calibri"/>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600" b="0" i="0" u="none" strike="noStrike" kern="1200" cap="none" spc="0" normalizeH="0" baseline="0" noProof="0" dirty="0" smtClean="0">
                <a:ln>
                  <a:noFill/>
                </a:ln>
                <a:solidFill>
                  <a:prstClr val="black"/>
                </a:solidFill>
                <a:effectLst/>
                <a:uLnTx/>
                <a:uFillTx/>
                <a:latin typeface="Calibri"/>
                <a:sym typeface="Wingdings"/>
              </a:rPr>
              <a:t> </a:t>
            </a:r>
            <a:r>
              <a:rPr kumimoji="0" lang="en-US" sz="3600" b="0" i="0" u="none" strike="noStrike" kern="1200" cap="none" spc="0" normalizeH="0" baseline="0" noProof="0" dirty="0" smtClean="0">
                <a:ln>
                  <a:noFill/>
                </a:ln>
                <a:solidFill>
                  <a:prstClr val="black"/>
                </a:solidFill>
                <a:effectLst/>
                <a:uLnTx/>
                <a:uFillTx/>
                <a:latin typeface="Calibri"/>
                <a:sym typeface="Wingdings"/>
              </a:rPr>
              <a:t>The propositions</a:t>
            </a:r>
            <a:r>
              <a:rPr kumimoji="0" lang="en-US" sz="3600" b="0" i="0" u="none" strike="noStrike" kern="1200" cap="none" spc="0" normalizeH="0" noProof="0" dirty="0" smtClean="0">
                <a:ln>
                  <a:noFill/>
                </a:ln>
                <a:solidFill>
                  <a:prstClr val="black"/>
                </a:solidFill>
                <a:effectLst/>
                <a:uLnTx/>
                <a:uFillTx/>
                <a:latin typeface="Calibri"/>
                <a:sym typeface="Wingdings"/>
              </a:rPr>
              <a:t> of its evaluation</a:t>
            </a:r>
            <a:endParaRPr kumimoji="0" lang="el-GR" sz="3600" b="0" i="0" u="none" strike="noStrike" kern="1200" cap="none" spc="0" normalizeH="0" baseline="0" noProof="0" dirty="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123669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1631091" y="0"/>
            <a:ext cx="9144000" cy="2520778"/>
          </a:xfrm>
          <a:prstGeom prst="rect">
            <a:avLst/>
          </a:prstGeom>
          <a:solidFill>
            <a:srgbClr val="C0504D">
              <a:lumMod val="50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err="1" smtClean="0">
                <a:ln>
                  <a:noFill/>
                </a:ln>
                <a:solidFill>
                  <a:sysClr val="window" lastClr="FFFFFF"/>
                </a:solidFill>
                <a:effectLst/>
                <a:uLnTx/>
                <a:uFillTx/>
                <a:latin typeface="Calibri"/>
                <a:ea typeface="+mj-ea"/>
                <a:cs typeface="+mj-cs"/>
              </a:rPr>
              <a:t>Intercurricular</a:t>
            </a:r>
            <a:r>
              <a:rPr kumimoji="0" lang="en-US" b="0" i="0" u="none" strike="noStrike" kern="1200" cap="none" spc="0" normalizeH="0" baseline="0" noProof="0" dirty="0" smtClean="0">
                <a:ln>
                  <a:noFill/>
                </a:ln>
                <a:solidFill>
                  <a:sysClr val="window" lastClr="FFFFFF"/>
                </a:solidFill>
                <a:effectLst/>
                <a:uLnTx/>
                <a:uFillTx/>
                <a:latin typeface="Calibri"/>
                <a:ea typeface="+mj-ea"/>
                <a:cs typeface="+mj-cs"/>
              </a:rPr>
              <a:t> concepts of Primary School</a:t>
            </a:r>
            <a:r>
              <a:rPr kumimoji="0" lang="el-GR" b="0" i="0" u="none" strike="noStrike" kern="1200" cap="none" spc="0" normalizeH="0" baseline="0" noProof="0" dirty="0" smtClean="0">
                <a:ln>
                  <a:noFill/>
                </a:ln>
                <a:solidFill>
                  <a:sysClr val="window" lastClr="FFFFFF"/>
                </a:solidFill>
                <a:effectLst/>
                <a:uLnTx/>
                <a:uFillTx/>
                <a:latin typeface="Calibri"/>
                <a:ea typeface="+mj-ea"/>
                <a:cs typeface="+mj-cs"/>
              </a:rPr>
              <a:t>.</a:t>
            </a:r>
            <a:br>
              <a:rPr kumimoji="0" lang="el-GR" b="0" i="0" u="none" strike="noStrike" kern="1200" cap="none" spc="0" normalizeH="0" baseline="0" noProof="0" dirty="0" smtClean="0">
                <a:ln>
                  <a:noFill/>
                </a:ln>
                <a:solidFill>
                  <a:sysClr val="window" lastClr="FFFFFF"/>
                </a:solidFill>
                <a:effectLst/>
                <a:uLnTx/>
                <a:uFillTx/>
                <a:latin typeface="Calibri"/>
                <a:ea typeface="+mj-ea"/>
                <a:cs typeface="+mj-cs"/>
              </a:rPr>
            </a:br>
            <a:r>
              <a:rPr kumimoji="0" lang="en-US" b="0" i="0" u="none" strike="noStrike" kern="1200" cap="none" spc="0" normalizeH="0" baseline="0" noProof="0" dirty="0" err="1" smtClean="0">
                <a:ln>
                  <a:noFill/>
                </a:ln>
                <a:solidFill>
                  <a:sysClr val="window" lastClr="FFFFFF"/>
                </a:solidFill>
                <a:effectLst/>
                <a:uLnTx/>
                <a:uFillTx/>
                <a:latin typeface="Calibri"/>
                <a:ea typeface="+mj-ea"/>
                <a:cs typeface="+mj-cs"/>
              </a:rPr>
              <a:t>Intercurricular</a:t>
            </a:r>
            <a:r>
              <a:rPr kumimoji="0" lang="en-US" b="0" i="0" u="none" strike="noStrike" kern="1200" cap="none" spc="0" normalizeH="0" noProof="0" dirty="0" smtClean="0">
                <a:ln>
                  <a:noFill/>
                </a:ln>
                <a:solidFill>
                  <a:sysClr val="window" lastClr="FFFFFF"/>
                </a:solidFill>
                <a:effectLst/>
                <a:uLnTx/>
                <a:uFillTx/>
                <a:latin typeface="Calibri"/>
                <a:ea typeface="+mj-ea"/>
                <a:cs typeface="+mj-cs"/>
              </a:rPr>
              <a:t> uniform frame of </a:t>
            </a:r>
            <a:r>
              <a:rPr kumimoji="0" lang="en-US" b="0" i="0" u="none" strike="noStrike" kern="1200" cap="none" spc="0" normalizeH="0" noProof="0" dirty="0" err="1" smtClean="0">
                <a:ln>
                  <a:noFill/>
                </a:ln>
                <a:solidFill>
                  <a:sysClr val="window" lastClr="FFFFFF"/>
                </a:solidFill>
                <a:effectLst/>
                <a:uLnTx/>
                <a:uFillTx/>
                <a:latin typeface="Calibri"/>
                <a:ea typeface="+mj-ea"/>
                <a:cs typeface="+mj-cs"/>
              </a:rPr>
              <a:t>curiiculum</a:t>
            </a:r>
            <a:endParaRPr kumimoji="0" lang="el-GR" b="0" i="0" u="none" strike="noStrike" kern="1200" cap="none" spc="0" normalizeH="0" baseline="0" noProof="0" dirty="0">
              <a:ln>
                <a:noFill/>
              </a:ln>
              <a:solidFill>
                <a:sysClr val="window" lastClr="FFFFFF"/>
              </a:solidFill>
              <a:effectLst/>
              <a:uLnTx/>
              <a:uFillTx/>
              <a:latin typeface="Calibri"/>
              <a:ea typeface="+mj-ea"/>
              <a:cs typeface="+mj-cs"/>
            </a:endParaRPr>
          </a:p>
        </p:txBody>
      </p:sp>
      <p:sp>
        <p:nvSpPr>
          <p:cNvPr id="3" name="Θέση περιεχομένου 2"/>
          <p:cNvSpPr txBox="1">
            <a:spLocks/>
          </p:cNvSpPr>
          <p:nvPr/>
        </p:nvSpPr>
        <p:spPr>
          <a:xfrm>
            <a:off x="3898835" y="2520778"/>
            <a:ext cx="4608512" cy="43372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Interaction</a:t>
            </a:r>
            <a:r>
              <a:rPr kumimoji="0" lang="el-GR" sz="3000" b="1" i="0" u="none" strike="noStrike" kern="1200" cap="none" spc="0" normalizeH="0" baseline="0" noProof="0" dirty="0" smtClean="0">
                <a:ln>
                  <a:noFill/>
                </a:ln>
                <a:solidFill>
                  <a:srgbClr val="1F497D">
                    <a:lumMod val="75000"/>
                  </a:srgbClr>
                </a:solidFill>
                <a:effectLst/>
                <a:uLnTx/>
                <a:uFillTx/>
                <a:latin typeface="Calibri"/>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Individual </a:t>
            </a:r>
            <a:r>
              <a:rPr kumimoji="0" lang="en-US" sz="3000" b="1" i="0" u="none" strike="noStrike" kern="1200" cap="none" spc="0" normalizeH="0" noProof="0" dirty="0" smtClean="0">
                <a:ln>
                  <a:noFill/>
                </a:ln>
                <a:solidFill>
                  <a:srgbClr val="1F497D">
                    <a:lumMod val="75000"/>
                  </a:srgbClr>
                </a:solidFill>
                <a:effectLst/>
                <a:uLnTx/>
                <a:uFillTx/>
                <a:latin typeface="Calibri"/>
              </a:rPr>
              <a:t> group</a:t>
            </a:r>
            <a:endParaRPr kumimoji="0" lang="el-GR" sz="3000" b="1" i="0" u="none" strike="noStrike" kern="1200" cap="none" spc="0" normalizeH="0" baseline="0" noProof="0" dirty="0" smtClean="0">
              <a:ln>
                <a:noFill/>
              </a:ln>
              <a:solidFill>
                <a:srgbClr val="1F497D">
                  <a:lumMod val="75000"/>
                </a:srgbClr>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Communication</a:t>
            </a:r>
            <a:endParaRPr kumimoji="0" lang="el-GR" sz="3000" b="1" i="0" u="none" strike="noStrike" kern="1200" cap="none" spc="0" normalizeH="0" baseline="0" noProof="0" dirty="0" smtClean="0">
              <a:ln>
                <a:noFill/>
              </a:ln>
              <a:solidFill>
                <a:srgbClr val="1F497D">
                  <a:lumMod val="75000"/>
                </a:srgbClr>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Variation</a:t>
            </a:r>
            <a:endParaRPr kumimoji="0" lang="el-GR" sz="3000" b="1" i="0" u="none" strike="noStrike" kern="1200" cap="none" spc="0" normalizeH="0" baseline="0" noProof="0" dirty="0" smtClean="0">
              <a:ln>
                <a:noFill/>
              </a:ln>
              <a:solidFill>
                <a:srgbClr val="1F497D">
                  <a:lumMod val="75000"/>
                </a:srgbClr>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Similarity- </a:t>
            </a:r>
            <a:r>
              <a:rPr lang="en-US" sz="3000" b="1" dirty="0">
                <a:solidFill>
                  <a:srgbClr val="1F497D">
                    <a:lumMod val="75000"/>
                  </a:srgbClr>
                </a:solidFill>
                <a:latin typeface="Calibri"/>
              </a:rPr>
              <a:t>d</a:t>
            </a:r>
            <a:r>
              <a:rPr kumimoji="0" lang="en-US" sz="3000" b="1" i="0" u="none" strike="noStrike" kern="1200" cap="none" spc="0" normalizeH="0" baseline="0" noProof="0" dirty="0" err="1" smtClean="0">
                <a:ln>
                  <a:noFill/>
                </a:ln>
                <a:solidFill>
                  <a:srgbClr val="1F497D">
                    <a:lumMod val="75000"/>
                  </a:srgbClr>
                </a:solidFill>
                <a:effectLst/>
                <a:uLnTx/>
                <a:uFillTx/>
                <a:latin typeface="Calibri"/>
              </a:rPr>
              <a:t>ifference</a:t>
            </a:r>
            <a:endParaRPr kumimoji="0" lang="el-GR" sz="3000" b="1" i="0" u="none" strike="noStrike" kern="1200" cap="none" spc="0" normalizeH="0" baseline="0" noProof="0" dirty="0" smtClean="0">
              <a:ln>
                <a:noFill/>
              </a:ln>
              <a:solidFill>
                <a:srgbClr val="1F497D">
                  <a:lumMod val="75000"/>
                </a:srgbClr>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Culture</a:t>
            </a:r>
            <a:endParaRPr kumimoji="0" lang="el-GR" sz="3000" b="1" i="0" u="none" strike="noStrike" kern="1200" cap="none" spc="0" normalizeH="0" baseline="0" noProof="0" dirty="0" smtClean="0">
              <a:ln>
                <a:noFill/>
              </a:ln>
              <a:solidFill>
                <a:srgbClr val="1F497D">
                  <a:lumMod val="75000"/>
                </a:srgbClr>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System</a:t>
            </a:r>
            <a:endParaRPr kumimoji="0" lang="el-GR" sz="3000" b="1" i="0" u="none" strike="noStrike" kern="1200" cap="none" spc="0" normalizeH="0" baseline="0" noProof="0" dirty="0" smtClean="0">
              <a:ln>
                <a:noFill/>
              </a:ln>
              <a:solidFill>
                <a:srgbClr val="1F497D">
                  <a:lumMod val="75000"/>
                </a:srgbClr>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1" i="0" u="none" strike="noStrike" kern="1200" cap="none" spc="0" normalizeH="0" baseline="0" noProof="0" dirty="0" smtClean="0">
                <a:ln>
                  <a:noFill/>
                </a:ln>
                <a:solidFill>
                  <a:srgbClr val="1F497D">
                    <a:lumMod val="75000"/>
                  </a:srgbClr>
                </a:solidFill>
                <a:effectLst/>
                <a:uLnTx/>
                <a:uFillTx/>
                <a:latin typeface="Calibri"/>
              </a:rPr>
              <a:t>Place-Time</a:t>
            </a:r>
            <a:endParaRPr kumimoji="0" lang="el-GR" sz="3000" b="1" i="0" u="none" strike="noStrike" kern="1200" cap="none" spc="0" normalizeH="0" baseline="0" noProof="0" dirty="0" smtClean="0">
              <a:ln>
                <a:noFill/>
              </a:ln>
              <a:solidFill>
                <a:srgbClr val="1F497D">
                  <a:lumMod val="75000"/>
                </a:srgbClr>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2800" b="1" i="0" u="none" strike="noStrike" kern="1200" cap="none" spc="0" normalizeH="0" baseline="0" noProof="0" dirty="0">
              <a:ln>
                <a:noFill/>
              </a:ln>
              <a:solidFill>
                <a:srgbClr val="1F497D">
                  <a:lumMod val="75000"/>
                </a:srgbClr>
              </a:solidFill>
              <a:effectLst/>
              <a:uLnTx/>
              <a:uFillTx/>
              <a:latin typeface="Calibri"/>
              <a:ea typeface="+mn-ea"/>
              <a:cs typeface="+mn-cs"/>
            </a:endParaRPr>
          </a:p>
        </p:txBody>
      </p:sp>
    </p:spTree>
    <p:extLst>
      <p:ext uri="{BB962C8B-B14F-4D97-AF65-F5344CB8AC3E}">
        <p14:creationId xmlns:p14="http://schemas.microsoft.com/office/powerpoint/2010/main" val="847669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Θέση περιεχομένου 2"/>
          <p:cNvGraphicFramePr>
            <a:graphicFrameLocks/>
          </p:cNvGraphicFramePr>
          <p:nvPr>
            <p:extLst>
              <p:ext uri="{D42A27DB-BD31-4B8C-83A1-F6EECF244321}">
                <p14:modId xmlns:p14="http://schemas.microsoft.com/office/powerpoint/2010/main" val="682130943"/>
              </p:ext>
            </p:extLst>
          </p:nvPr>
        </p:nvGraphicFramePr>
        <p:xfrm>
          <a:off x="1812325" y="-28261"/>
          <a:ext cx="10379675" cy="6886261"/>
        </p:xfrm>
        <a:graphic>
          <a:graphicData uri="http://schemas.openxmlformats.org/drawingml/2006/table">
            <a:tbl>
              <a:tblPr firstRow="1" firstCol="1" bandRow="1"/>
              <a:tblGrid>
                <a:gridCol w="2785353"/>
                <a:gridCol w="7594322"/>
              </a:tblGrid>
              <a:tr h="433689">
                <a:tc gridSpan="2">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400" b="1" dirty="0" smtClean="0">
                          <a:solidFill>
                            <a:schemeClr val="bg1"/>
                          </a:solidFill>
                          <a:effectLst/>
                          <a:latin typeface="+mn-lt"/>
                          <a:ea typeface="Calibri"/>
                          <a:cs typeface="Times New Roman"/>
                        </a:rPr>
                        <a:t>Timetable</a:t>
                      </a:r>
                      <a:endParaRPr lang="el-GR" sz="2400" b="1" dirty="0">
                        <a:solidFill>
                          <a:schemeClr val="bg1"/>
                        </a:solidFill>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50000"/>
                      </a:srgbClr>
                    </a:solidFill>
                  </a:tcPr>
                </a:tc>
                <a:tc hMerge="1">
                  <a:txBody>
                    <a:bodyPr/>
                    <a:lstStyle/>
                    <a:p>
                      <a:pPr algn="ctr">
                        <a:lnSpc>
                          <a:spcPct val="115000"/>
                        </a:lnSpc>
                        <a:spcAft>
                          <a:spcPts val="0"/>
                        </a:spcAft>
                      </a:pPr>
                      <a:endParaRPr lang="el-GR" sz="10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3368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800" b="1" dirty="0" smtClean="0">
                          <a:effectLst/>
                          <a:latin typeface="Calibri"/>
                          <a:ea typeface="Calibri"/>
                          <a:cs typeface="Times New Roman"/>
                        </a:rPr>
                        <a:t>Hours</a:t>
                      </a:r>
                      <a:endParaRPr lang="el-GR" sz="1600" b="1"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800" b="1" dirty="0" smtClean="0">
                          <a:effectLst/>
                          <a:latin typeface="Calibri"/>
                          <a:ea typeface="Calibri"/>
                          <a:cs typeface="Times New Roman"/>
                        </a:rPr>
                        <a:t>Subject</a:t>
                      </a:r>
                      <a:endParaRPr lang="el-GR" sz="1600" b="1"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7591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a:effectLst/>
                          <a:latin typeface="Calibri"/>
                          <a:ea typeface="Calibri"/>
                          <a:cs typeface="Times New Roman"/>
                        </a:rPr>
                        <a:t>7:00  - 8:00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Optional Morning Zone</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a:effectLst/>
                          <a:latin typeface="Calibri"/>
                          <a:ea typeface="Calibri"/>
                          <a:cs typeface="Times New Roman"/>
                        </a:rPr>
                        <a:t>8:00  - 8:15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Reception of Pupils</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7591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a:effectLst/>
                          <a:latin typeface="Calibri"/>
                          <a:ea typeface="Calibri"/>
                          <a:cs typeface="Times New Roman"/>
                        </a:rPr>
                        <a:t>8:15 -  9:40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smtClean="0">
                          <a:effectLst/>
                          <a:latin typeface="Calibri"/>
                          <a:ea typeface="Calibri"/>
                          <a:cs typeface="Times New Roman"/>
                        </a:rPr>
                        <a:t>1</a:t>
                      </a:r>
                      <a:r>
                        <a:rPr lang="en-US" sz="2200" dirty="0" err="1" smtClean="0">
                          <a:effectLst/>
                          <a:latin typeface="Calibri"/>
                          <a:ea typeface="Calibri"/>
                          <a:cs typeface="Times New Roman"/>
                        </a:rPr>
                        <a:t>st</a:t>
                      </a:r>
                      <a:r>
                        <a:rPr lang="el-GR" sz="2200" dirty="0" smtClean="0">
                          <a:effectLst/>
                          <a:latin typeface="Calibri"/>
                          <a:ea typeface="Calibri"/>
                          <a:cs typeface="Times New Roman"/>
                        </a:rPr>
                        <a:t> </a:t>
                      </a:r>
                      <a:r>
                        <a:rPr lang="el-GR" sz="2200" dirty="0">
                          <a:effectLst/>
                          <a:latin typeface="Calibri"/>
                          <a:ea typeface="Calibri"/>
                          <a:cs typeface="Times New Roman"/>
                        </a:rPr>
                        <a:t>-</a:t>
                      </a:r>
                      <a:r>
                        <a:rPr lang="el-GR" sz="2200" dirty="0" smtClean="0">
                          <a:effectLst/>
                          <a:latin typeface="Calibri"/>
                          <a:ea typeface="Calibri"/>
                          <a:cs typeface="Times New Roman"/>
                        </a:rPr>
                        <a:t>2</a:t>
                      </a:r>
                      <a:r>
                        <a:rPr lang="en-US" sz="2200" dirty="0" err="1" smtClean="0">
                          <a:effectLst/>
                          <a:latin typeface="Calibri"/>
                          <a:ea typeface="Calibri"/>
                          <a:cs typeface="Times New Roman"/>
                        </a:rPr>
                        <a:t>nd</a:t>
                      </a:r>
                      <a:r>
                        <a:rPr lang="el-GR" sz="2200" dirty="0" smtClean="0">
                          <a:effectLst/>
                          <a:latin typeface="Calibri"/>
                          <a:ea typeface="Calibri"/>
                          <a:cs typeface="Times New Roman"/>
                        </a:rPr>
                        <a:t> </a:t>
                      </a:r>
                      <a:r>
                        <a:rPr lang="en-US" sz="2200" dirty="0" smtClean="0">
                          <a:effectLst/>
                          <a:latin typeface="Calibri"/>
                          <a:ea typeface="Calibri"/>
                          <a:cs typeface="Times New Roman"/>
                        </a:rPr>
                        <a:t>teaching hour</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a:effectLst/>
                          <a:latin typeface="Calibri"/>
                          <a:ea typeface="Calibri"/>
                          <a:cs typeface="Times New Roman"/>
                        </a:rPr>
                        <a:t>9:40 - 10:00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Break</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7591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10:00 - 11:30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smtClean="0">
                          <a:effectLst/>
                          <a:latin typeface="Calibri"/>
                          <a:ea typeface="Calibri"/>
                          <a:cs typeface="Times New Roman"/>
                        </a:rPr>
                        <a:t>3</a:t>
                      </a:r>
                      <a:r>
                        <a:rPr lang="en-US" sz="2200" dirty="0" err="1" smtClean="0">
                          <a:effectLst/>
                          <a:latin typeface="Calibri"/>
                          <a:ea typeface="Calibri"/>
                          <a:cs typeface="Times New Roman"/>
                        </a:rPr>
                        <a:t>rd</a:t>
                      </a:r>
                      <a:r>
                        <a:rPr lang="el-GR" sz="2200" dirty="0" smtClean="0">
                          <a:effectLst/>
                          <a:latin typeface="Calibri"/>
                          <a:ea typeface="Calibri"/>
                          <a:cs typeface="Times New Roman"/>
                        </a:rPr>
                        <a:t> -</a:t>
                      </a:r>
                      <a:r>
                        <a:rPr lang="en-US" sz="2200" dirty="0" smtClean="0">
                          <a:effectLst/>
                          <a:latin typeface="Calibri"/>
                          <a:ea typeface="Calibri"/>
                          <a:cs typeface="Times New Roman"/>
                        </a:rPr>
                        <a:t>4</a:t>
                      </a:r>
                      <a:r>
                        <a:rPr lang="en-US" sz="2200" baseline="30000" dirty="0" smtClean="0">
                          <a:effectLst/>
                          <a:latin typeface="Calibri"/>
                          <a:ea typeface="Calibri"/>
                          <a:cs typeface="Times New Roman"/>
                        </a:rPr>
                        <a:t>th</a:t>
                      </a:r>
                      <a:r>
                        <a:rPr lang="en-US" sz="2200" dirty="0" smtClean="0">
                          <a:effectLst/>
                          <a:latin typeface="Calibri"/>
                          <a:ea typeface="Calibri"/>
                          <a:cs typeface="Times New Roman"/>
                        </a:rPr>
                        <a:t> teaching hour</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11:30 - 11:45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Break</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11:45 - 12:25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smtClean="0">
                          <a:effectLst/>
                          <a:latin typeface="Calibri"/>
                          <a:ea typeface="Calibri"/>
                          <a:cs typeface="Times New Roman"/>
                        </a:rPr>
                        <a:t>5</a:t>
                      </a:r>
                      <a:r>
                        <a:rPr lang="en-US" sz="2200" dirty="0" err="1" smtClean="0">
                          <a:effectLst/>
                          <a:latin typeface="Calibri"/>
                          <a:ea typeface="Calibri"/>
                          <a:cs typeface="Times New Roman"/>
                        </a:rPr>
                        <a:t>th</a:t>
                      </a:r>
                      <a:r>
                        <a:rPr lang="el-GR" sz="2200" dirty="0" smtClean="0">
                          <a:effectLst/>
                          <a:latin typeface="Calibri"/>
                          <a:ea typeface="Calibri"/>
                          <a:cs typeface="Times New Roman"/>
                        </a:rPr>
                        <a:t>  </a:t>
                      </a:r>
                      <a:r>
                        <a:rPr lang="en-US" sz="2200" dirty="0" smtClean="0">
                          <a:effectLst/>
                          <a:latin typeface="Calibri"/>
                          <a:ea typeface="Calibri"/>
                          <a:cs typeface="Times New Roman"/>
                        </a:rPr>
                        <a:t>teaching hour</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7591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12:25 - 12:35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Break</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45885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12:35 - 13:15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smtClean="0">
                          <a:effectLst/>
                          <a:latin typeface="Calibri"/>
                          <a:ea typeface="Calibri"/>
                          <a:cs typeface="Times New Roman"/>
                        </a:rPr>
                        <a:t>6</a:t>
                      </a:r>
                      <a:r>
                        <a:rPr lang="en-US" sz="2200" dirty="0" err="1" smtClean="0">
                          <a:effectLst/>
                          <a:latin typeface="Calibri"/>
                          <a:ea typeface="Calibri"/>
                          <a:cs typeface="Times New Roman"/>
                        </a:rPr>
                        <a:t>th</a:t>
                      </a:r>
                      <a:r>
                        <a:rPr lang="el-GR" sz="2200" dirty="0" smtClean="0">
                          <a:effectLst/>
                          <a:latin typeface="Calibri"/>
                          <a:ea typeface="Calibri"/>
                          <a:cs typeface="Times New Roman"/>
                        </a:rPr>
                        <a:t>  </a:t>
                      </a:r>
                      <a:r>
                        <a:rPr lang="en-US" sz="2200" dirty="0" smtClean="0">
                          <a:effectLst/>
                          <a:latin typeface="Calibri"/>
                          <a:ea typeface="Calibri"/>
                          <a:cs typeface="Times New Roman"/>
                        </a:rPr>
                        <a:t>teaching</a:t>
                      </a:r>
                      <a:r>
                        <a:rPr lang="en-US" sz="2200" baseline="0" dirty="0" smtClean="0">
                          <a:effectLst/>
                          <a:latin typeface="Calibri"/>
                          <a:ea typeface="Calibri"/>
                          <a:cs typeface="Times New Roman"/>
                        </a:rPr>
                        <a:t> hour</a:t>
                      </a:r>
                      <a:r>
                        <a:rPr lang="el-GR" sz="2200" dirty="0" smtClean="0">
                          <a:effectLst/>
                          <a:latin typeface="Calibri"/>
                          <a:ea typeface="Calibri"/>
                          <a:cs typeface="Times New Roman"/>
                        </a:rPr>
                        <a:t>  (</a:t>
                      </a:r>
                      <a:r>
                        <a:rPr lang="en-US" sz="2200" dirty="0" smtClean="0">
                          <a:effectLst/>
                          <a:latin typeface="Calibri"/>
                          <a:ea typeface="Calibri"/>
                          <a:cs typeface="Times New Roman"/>
                        </a:rPr>
                        <a:t>end of compulsory lessons</a:t>
                      </a:r>
                      <a:r>
                        <a:rPr lang="el-GR" sz="2200" dirty="0" smtClean="0">
                          <a:effectLst/>
                          <a:latin typeface="Calibri"/>
                          <a:ea typeface="Calibri"/>
                          <a:cs typeface="Times New Roman"/>
                        </a:rPr>
                        <a:t>)</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13:15 -  13:20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Transition of pupils to the dining room</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7591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13:20 - 14:00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1</a:t>
                      </a:r>
                      <a:r>
                        <a:rPr lang="en-US" sz="2200" baseline="30000" dirty="0" smtClean="0">
                          <a:effectLst/>
                          <a:latin typeface="Calibri"/>
                          <a:ea typeface="Calibri"/>
                          <a:cs typeface="Times New Roman"/>
                        </a:rPr>
                        <a:t>st</a:t>
                      </a:r>
                      <a:r>
                        <a:rPr lang="en-US" sz="2200" baseline="0" dirty="0" smtClean="0">
                          <a:effectLst/>
                          <a:latin typeface="Calibri"/>
                          <a:ea typeface="Calibri"/>
                          <a:cs typeface="Times New Roman"/>
                        </a:rPr>
                        <a:t> hour of All Day </a:t>
                      </a:r>
                      <a:r>
                        <a:rPr lang="en-US" sz="2200" baseline="0" dirty="0" err="1" smtClean="0">
                          <a:effectLst/>
                          <a:latin typeface="Calibri"/>
                          <a:ea typeface="Calibri"/>
                          <a:cs typeface="Times New Roman"/>
                        </a:rPr>
                        <a:t>programme</a:t>
                      </a:r>
                      <a:r>
                        <a:rPr lang="en-US" sz="2200" baseline="0" dirty="0" smtClean="0">
                          <a:effectLst/>
                          <a:latin typeface="Calibri"/>
                          <a:ea typeface="Calibri"/>
                          <a:cs typeface="Times New Roman"/>
                        </a:rPr>
                        <a:t> (lunch)</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14:00 - 14:15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Break</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75912">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14:15 - 15:00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smtClean="0">
                          <a:effectLst/>
                          <a:latin typeface="Calibri"/>
                          <a:ea typeface="Calibri"/>
                          <a:cs typeface="Times New Roman"/>
                        </a:rPr>
                        <a:t>2</a:t>
                      </a:r>
                      <a:r>
                        <a:rPr lang="en-US" sz="2200" baseline="30000" dirty="0" err="1" smtClean="0">
                          <a:effectLst/>
                          <a:latin typeface="Calibri"/>
                          <a:ea typeface="Calibri"/>
                          <a:cs typeface="Times New Roman"/>
                        </a:rPr>
                        <a:t>nd</a:t>
                      </a:r>
                      <a:r>
                        <a:rPr lang="en-US" sz="2200" baseline="0" dirty="0" smtClean="0">
                          <a:effectLst/>
                          <a:latin typeface="Calibri"/>
                          <a:ea typeface="Calibri"/>
                          <a:cs typeface="Times New Roman"/>
                        </a:rPr>
                        <a:t>  hour of All Day </a:t>
                      </a:r>
                      <a:r>
                        <a:rPr lang="en-US" sz="2200" baseline="0" dirty="0" err="1" smtClean="0">
                          <a:effectLst/>
                          <a:latin typeface="Calibri"/>
                          <a:ea typeface="Calibri"/>
                          <a:cs typeface="Times New Roman"/>
                        </a:rPr>
                        <a:t>programme</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15:00 - 15:15</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n-US" sz="2200" dirty="0" smtClean="0">
                          <a:effectLst/>
                          <a:latin typeface="Calibri"/>
                          <a:ea typeface="Calibri"/>
                          <a:cs typeface="Times New Roman"/>
                        </a:rPr>
                        <a:t>Break</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r h="398695">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a:effectLst/>
                          <a:latin typeface="Calibri"/>
                          <a:ea typeface="Calibri"/>
                          <a:cs typeface="Times New Roman"/>
                        </a:rPr>
                        <a:t>15:15 - 16:00</a:t>
                      </a: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200" dirty="0" smtClean="0">
                          <a:effectLst/>
                          <a:latin typeface="Calibri"/>
                          <a:ea typeface="Calibri"/>
                          <a:cs typeface="Times New Roman"/>
                        </a:rPr>
                        <a:t>3</a:t>
                      </a:r>
                      <a:r>
                        <a:rPr lang="en-US" sz="2200" baseline="30000" dirty="0" err="1" smtClean="0">
                          <a:effectLst/>
                          <a:latin typeface="Calibri"/>
                          <a:ea typeface="Calibri"/>
                          <a:cs typeface="Times New Roman"/>
                        </a:rPr>
                        <a:t>rd</a:t>
                      </a:r>
                      <a:r>
                        <a:rPr lang="en-US" sz="2200" dirty="0" smtClean="0">
                          <a:effectLst/>
                          <a:latin typeface="Calibri"/>
                          <a:ea typeface="Calibri"/>
                          <a:cs typeface="Times New Roman"/>
                        </a:rPr>
                        <a:t>  hour of All Day </a:t>
                      </a:r>
                      <a:r>
                        <a:rPr lang="en-US" sz="2200" dirty="0" err="1" smtClean="0">
                          <a:effectLst/>
                          <a:latin typeface="Calibri"/>
                          <a:ea typeface="Calibri"/>
                          <a:cs typeface="Times New Roman"/>
                        </a:rPr>
                        <a:t>Programme</a:t>
                      </a:r>
                      <a:endParaRPr lang="el-GR" sz="2200" dirty="0">
                        <a:effectLst/>
                        <a:latin typeface="Calibri"/>
                        <a:ea typeface="Calibri"/>
                        <a:cs typeface="Times New Roman"/>
                      </a:endParaRPr>
                    </a:p>
                  </a:txBody>
                  <a:tcPr marL="60607" marR="60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r>
            </a:tbl>
          </a:graphicData>
        </a:graphic>
      </p:graphicFrame>
    </p:spTree>
    <p:extLst>
      <p:ext uri="{BB962C8B-B14F-4D97-AF65-F5344CB8AC3E}">
        <p14:creationId xmlns:p14="http://schemas.microsoft.com/office/powerpoint/2010/main" val="178758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1507524" y="0"/>
            <a:ext cx="10684476" cy="1196752"/>
          </a:xfrm>
          <a:prstGeom prst="rect">
            <a:avLst/>
          </a:prstGeom>
          <a:solidFill>
            <a:srgbClr val="C0504D">
              <a:lumMod val="50000"/>
            </a:srgbClr>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smtClean="0">
                <a:solidFill>
                  <a:sysClr val="window" lastClr="FFFFFF"/>
                </a:solidFill>
                <a:latin typeface="Calibri"/>
              </a:rPr>
              <a:t>Learning Objects-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ysClr val="window" lastClr="FFFFFF"/>
                </a:solidFill>
                <a:effectLst/>
                <a:uLnTx/>
                <a:uFillTx/>
                <a:latin typeface="Calibri"/>
                <a:ea typeface="+mj-ea"/>
                <a:cs typeface="+mj-cs"/>
              </a:rPr>
              <a:t>School</a:t>
            </a:r>
            <a:r>
              <a:rPr kumimoji="0" lang="en-US" sz="4400" b="0" i="0" u="none" strike="noStrike" kern="1200" cap="none" spc="0" normalizeH="0" noProof="0" dirty="0" smtClean="0">
                <a:ln>
                  <a:noFill/>
                </a:ln>
                <a:solidFill>
                  <a:sysClr val="window" lastClr="FFFFFF"/>
                </a:solidFill>
                <a:effectLst/>
                <a:uLnTx/>
                <a:uFillTx/>
                <a:latin typeface="Calibri"/>
                <a:ea typeface="+mj-ea"/>
                <a:cs typeface="+mj-cs"/>
              </a:rPr>
              <a:t> Subjects</a:t>
            </a:r>
            <a:r>
              <a:rPr kumimoji="0" lang="el-GR" sz="4400" b="0" i="0" u="none" strike="noStrike" kern="1200" cap="none" spc="0" normalizeH="0" baseline="0" noProof="0" dirty="0" smtClean="0">
                <a:ln>
                  <a:noFill/>
                </a:ln>
                <a:solidFill>
                  <a:sysClr val="window" lastClr="FFFFFF"/>
                </a:solidFill>
                <a:effectLst/>
                <a:uLnTx/>
                <a:uFillTx/>
                <a:latin typeface="Calibri"/>
                <a:ea typeface="+mj-ea"/>
                <a:cs typeface="+mj-cs"/>
              </a:rPr>
              <a:t> </a:t>
            </a:r>
            <a:r>
              <a:rPr kumimoji="0" lang="en-US" sz="4400" b="0" i="0" u="none" strike="noStrike" kern="1200" cap="none" spc="0" normalizeH="0" baseline="0" noProof="0" dirty="0" smtClean="0">
                <a:ln>
                  <a:noFill/>
                </a:ln>
                <a:solidFill>
                  <a:sysClr val="window" lastClr="FFFFFF"/>
                </a:solidFill>
                <a:effectLst/>
                <a:uLnTx/>
                <a:uFillTx/>
                <a:latin typeface="Calibri"/>
                <a:ea typeface="+mj-ea"/>
                <a:cs typeface="+mj-cs"/>
              </a:rPr>
              <a:t>of Primary School</a:t>
            </a:r>
            <a:endParaRPr kumimoji="0" lang="el-GR" sz="4400" b="0" i="0" u="none" strike="noStrike" kern="1200" cap="none" spc="0" normalizeH="0" baseline="0" noProof="0" dirty="0">
              <a:ln>
                <a:noFill/>
              </a:ln>
              <a:solidFill>
                <a:sysClr val="window" lastClr="FFFFFF"/>
              </a:solidFill>
              <a:effectLst/>
              <a:uLnTx/>
              <a:uFillTx/>
              <a:latin typeface="Calibri"/>
              <a:ea typeface="+mj-ea"/>
              <a:cs typeface="+mj-cs"/>
            </a:endParaRPr>
          </a:p>
        </p:txBody>
      </p:sp>
      <p:graphicFrame>
        <p:nvGraphicFramePr>
          <p:cNvPr id="3" name="Θέση περιεχομένου 3"/>
          <p:cNvGraphicFramePr>
            <a:graphicFrameLocks/>
          </p:cNvGraphicFramePr>
          <p:nvPr>
            <p:extLst>
              <p:ext uri="{D42A27DB-BD31-4B8C-83A1-F6EECF244321}">
                <p14:modId xmlns:p14="http://schemas.microsoft.com/office/powerpoint/2010/main" val="1367438546"/>
              </p:ext>
            </p:extLst>
          </p:nvPr>
        </p:nvGraphicFramePr>
        <p:xfrm>
          <a:off x="1934170" y="1196759"/>
          <a:ext cx="10257829" cy="5661247"/>
        </p:xfrm>
        <a:graphic>
          <a:graphicData uri="http://schemas.openxmlformats.org/drawingml/2006/table">
            <a:tbl>
              <a:tblPr firstRow="1" firstCol="1" bandRow="1"/>
              <a:tblGrid>
                <a:gridCol w="3825514"/>
                <a:gridCol w="1253046"/>
                <a:gridCol w="1002439"/>
                <a:gridCol w="1002439"/>
                <a:gridCol w="1002439"/>
                <a:gridCol w="1085976"/>
                <a:gridCol w="1085976"/>
              </a:tblGrid>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2000" b="1" dirty="0">
                          <a:effectLst/>
                          <a:latin typeface="Calibri"/>
                          <a:ea typeface="Calibri"/>
                          <a:cs typeface="Times New Roman"/>
                        </a:rPr>
                        <a:t>Μαθήματα </a:t>
                      </a:r>
                      <a:endParaRPr lang="el-GR" sz="14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b="1" dirty="0">
                          <a:effectLst/>
                          <a:latin typeface="Calibri"/>
                          <a:ea typeface="Calibri"/>
                          <a:cs typeface="Times New Roman"/>
                        </a:rPr>
                        <a:t>Α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b="1" dirty="0">
                          <a:effectLst/>
                          <a:latin typeface="Calibri"/>
                          <a:ea typeface="Calibri"/>
                          <a:cs typeface="Times New Roman"/>
                        </a:rPr>
                        <a:t>Β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b="1" dirty="0">
                          <a:effectLst/>
                          <a:latin typeface="Calibri"/>
                          <a:ea typeface="Calibri"/>
                          <a:cs typeface="Times New Roman"/>
                        </a:rPr>
                        <a:t>Γ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b="1" dirty="0">
                          <a:effectLst/>
                          <a:latin typeface="Calibri"/>
                          <a:ea typeface="Calibri"/>
                          <a:cs typeface="Times New Roman"/>
                        </a:rPr>
                        <a:t>Δ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b="1" dirty="0">
                          <a:effectLst/>
                          <a:latin typeface="Calibri"/>
                          <a:ea typeface="Calibri"/>
                          <a:cs typeface="Times New Roman"/>
                        </a:rPr>
                        <a:t>Ε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b="1" dirty="0">
                          <a:effectLst/>
                          <a:latin typeface="Calibri"/>
                          <a:ea typeface="Calibri"/>
                          <a:cs typeface="Times New Roman"/>
                        </a:rPr>
                        <a:t>ΣΤ τάξη</a:t>
                      </a:r>
                      <a:endParaRPr lang="el-GR" sz="1100" b="1"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Greek Language</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9</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9</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8</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8</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7</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7</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err="1" smtClean="0">
                          <a:effectLst/>
                          <a:latin typeface="Calibri"/>
                          <a:ea typeface="Calibri"/>
                          <a:cs typeface="Times New Roman"/>
                        </a:rPr>
                        <a:t>Maths</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5</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5</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4</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Environmental Studies</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4</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 </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 </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Science</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History</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2</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2</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2</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Geography</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Religious Education</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 </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Citizenship</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English</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Second Foreign Language</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r>
              <a:tr h="391297">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ICT</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1</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Flexible/Project Zone</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Arts/Drama</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2/1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2/1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1/1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1/1</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Music</a:t>
                      </a:r>
                      <a:r>
                        <a:rPr lang="el-GR" sz="2000" dirty="0" smtClean="0">
                          <a:effectLst/>
                          <a:latin typeface="Calibri"/>
                          <a:ea typeface="Calibri"/>
                          <a:cs typeface="Times New Roman"/>
                        </a:rPr>
                        <a:t> </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1</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BBB59">
                        <a:lumMod val="20000"/>
                        <a:lumOff val="80000"/>
                      </a:srgbClr>
                    </a:solidFill>
                  </a:tcPr>
                </a:tc>
              </a:tr>
              <a:tr h="35133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nSpc>
                          <a:spcPct val="115000"/>
                        </a:lnSpc>
                        <a:spcAft>
                          <a:spcPts val="0"/>
                        </a:spcAft>
                      </a:pPr>
                      <a:r>
                        <a:rPr lang="en-US" sz="2000" dirty="0" smtClean="0">
                          <a:effectLst/>
                          <a:latin typeface="Calibri"/>
                          <a:ea typeface="Calibri"/>
                          <a:cs typeface="Times New Roman"/>
                        </a:rPr>
                        <a:t>Physical Education</a:t>
                      </a:r>
                      <a:endParaRPr lang="el-GR" sz="14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3</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a:effectLst/>
                          <a:latin typeface="Calibri"/>
                          <a:ea typeface="Calibri"/>
                          <a:cs typeface="Times New Roman"/>
                        </a:rPr>
                        <a:t>3</a:t>
                      </a:r>
                      <a:endParaRPr lang="el-GR" sz="110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3</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a:effectLst/>
                          <a:latin typeface="Calibri"/>
                          <a:ea typeface="Calibri"/>
                          <a:cs typeface="Times New Roman"/>
                        </a:rPr>
                        <a:t> </a:t>
                      </a:r>
                      <a:r>
                        <a:rPr lang="el-GR" sz="1600" dirty="0" smtClean="0">
                          <a:effectLst/>
                          <a:latin typeface="Calibri"/>
                          <a:ea typeface="Calibri"/>
                          <a:cs typeface="Times New Roman"/>
                        </a:rPr>
                        <a:t>2</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algn="ctr">
                        <a:lnSpc>
                          <a:spcPct val="115000"/>
                        </a:lnSpc>
                        <a:spcAft>
                          <a:spcPts val="0"/>
                        </a:spcAft>
                      </a:pPr>
                      <a:r>
                        <a:rPr lang="el-GR" sz="1600" dirty="0" smtClean="0">
                          <a:effectLst/>
                          <a:latin typeface="Calibri"/>
                          <a:ea typeface="Calibri"/>
                          <a:cs typeface="Times New Roman"/>
                        </a:rPr>
                        <a:t>2</a:t>
                      </a:r>
                      <a:r>
                        <a:rPr lang="el-GR" sz="1600" dirty="0">
                          <a:effectLst/>
                          <a:latin typeface="Calibri"/>
                          <a:ea typeface="Calibri"/>
                          <a:cs typeface="Times New Roman"/>
                        </a:rPr>
                        <a:t> </a:t>
                      </a:r>
                      <a:endParaRPr lang="el-GR" sz="1100" dirty="0">
                        <a:effectLst/>
                        <a:latin typeface="Calibri"/>
                        <a:ea typeface="Calibri"/>
                        <a:cs typeface="Times New Roman"/>
                      </a:endParaRPr>
                    </a:p>
                  </a:txBody>
                  <a:tcPr marL="40999" marR="40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49441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2025648" y="0"/>
            <a:ext cx="10166352" cy="972001"/>
          </a:xfrm>
          <a:prstGeom prst="rect">
            <a:avLst/>
          </a:prstGeom>
          <a:solidFill>
            <a:srgbClr val="C0504D">
              <a:lumMod val="50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ysClr val="window" lastClr="FFFFFF"/>
                </a:solidFill>
                <a:latin typeface="Calibri"/>
              </a:rPr>
              <a:t>CONTEMPORARY TEACHING METHODS AND TECHNIQUES</a:t>
            </a:r>
            <a:endParaRPr kumimoji="0" lang="el-GR" sz="3200" b="0" i="0" u="none" strike="noStrike" kern="1200" cap="none" spc="0" normalizeH="0" baseline="0" noProof="0" dirty="0">
              <a:ln>
                <a:noFill/>
              </a:ln>
              <a:solidFill>
                <a:sysClr val="window" lastClr="FFFFFF"/>
              </a:solidFill>
              <a:effectLst/>
              <a:uLnTx/>
              <a:uFillTx/>
              <a:latin typeface="Calibri"/>
              <a:ea typeface="+mj-ea"/>
              <a:cs typeface="+mj-cs"/>
            </a:endParaRPr>
          </a:p>
        </p:txBody>
      </p:sp>
      <p:sp>
        <p:nvSpPr>
          <p:cNvPr id="3" name="Θέση περιεχομένου 2"/>
          <p:cNvSpPr txBox="1">
            <a:spLocks/>
          </p:cNvSpPr>
          <p:nvPr/>
        </p:nvSpPr>
        <p:spPr>
          <a:xfrm>
            <a:off x="2025647" y="953344"/>
            <a:ext cx="9490849" cy="59046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ysClr val="windowText" lastClr="000000"/>
                </a:solidFill>
                <a:effectLst/>
                <a:uLnTx/>
                <a:uFillTx/>
                <a:latin typeface="Arial"/>
                <a:ea typeface="+mn-ea"/>
                <a:cs typeface="Arial"/>
              </a:rPr>
              <a:t>The Suggestion-lecture</a:t>
            </a:r>
            <a:endParaRPr kumimoji="0" lang="el-GR" sz="3200" b="1" i="0" u="none" strike="noStrike" kern="0" cap="none" spc="0" normalizeH="0" baseline="0" noProof="0" dirty="0" smtClean="0">
              <a:ln>
                <a:noFill/>
              </a:ln>
              <a:solidFill>
                <a:sysClr val="windowText" lastClr="000000"/>
              </a:solidFill>
              <a:effectLst/>
              <a:uLnTx/>
              <a:uFillTx/>
              <a:latin typeface="Arial"/>
              <a:ea typeface="+mn-ea"/>
              <a:cs typeface="Arial"/>
            </a:endParaRP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rgbClr val="333300"/>
                </a:solidFill>
                <a:effectLst/>
                <a:uLnTx/>
                <a:uFillTx/>
                <a:latin typeface="Arial"/>
                <a:ea typeface="+mn-ea"/>
                <a:cs typeface="Arial"/>
              </a:rPr>
              <a:t>The Demonstration</a:t>
            </a:r>
            <a:endParaRPr kumimoji="0" lang="el-GR" sz="3200" b="1" i="0" u="none" strike="noStrike" kern="0" cap="none" spc="0" normalizeH="0" baseline="0" noProof="0" dirty="0" smtClean="0">
              <a:ln>
                <a:noFill/>
              </a:ln>
              <a:solidFill>
                <a:srgbClr val="333300"/>
              </a:solidFill>
              <a:effectLst/>
              <a:uLnTx/>
              <a:uFillTx/>
              <a:latin typeface="Arial"/>
              <a:ea typeface="+mn-ea"/>
              <a:cs typeface="Arial"/>
            </a:endParaRP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rgbClr val="333300"/>
                </a:solidFill>
                <a:effectLst/>
                <a:uLnTx/>
                <a:uFillTx/>
                <a:latin typeface="Arial"/>
                <a:ea typeface="+mn-ea"/>
                <a:cs typeface="Arial"/>
              </a:rPr>
              <a:t>The Narration</a:t>
            </a:r>
            <a:endParaRPr kumimoji="0" lang="el-GR" sz="3200" b="1" i="0" u="none" strike="noStrike" kern="0" cap="none" spc="0" normalizeH="0" baseline="0" noProof="0" dirty="0" smtClean="0">
              <a:ln>
                <a:noFill/>
              </a:ln>
              <a:solidFill>
                <a:srgbClr val="333300"/>
              </a:solidFill>
              <a:effectLst/>
              <a:uLnTx/>
              <a:uFillTx/>
              <a:latin typeface="Arial"/>
              <a:ea typeface="+mn-ea"/>
              <a:cs typeface="Arial"/>
            </a:endParaRP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rgbClr val="333300"/>
                </a:solidFill>
                <a:effectLst/>
                <a:uLnTx/>
                <a:uFillTx/>
                <a:latin typeface="Arial"/>
                <a:ea typeface="+mn-ea"/>
                <a:cs typeface="Arial"/>
              </a:rPr>
              <a:t>The individual study</a:t>
            </a: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lang="en-US" b="1" kern="0" dirty="0" smtClean="0">
                <a:solidFill>
                  <a:srgbClr val="333300"/>
                </a:solidFill>
                <a:latin typeface="Arial"/>
                <a:cs typeface="Arial"/>
              </a:rPr>
              <a:t>The attendance of teaching</a:t>
            </a:r>
            <a:endParaRPr kumimoji="0" lang="el-GR" sz="3200" b="1" i="0" u="none" strike="noStrike" kern="0" cap="none" spc="0" normalizeH="0" baseline="0" noProof="0" dirty="0" smtClean="0">
              <a:ln>
                <a:noFill/>
              </a:ln>
              <a:solidFill>
                <a:srgbClr val="333300"/>
              </a:solidFill>
              <a:effectLst/>
              <a:uLnTx/>
              <a:uFillTx/>
              <a:latin typeface="Arial"/>
              <a:ea typeface="+mn-ea"/>
              <a:cs typeface="Arial"/>
            </a:endParaRP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rgbClr val="002060"/>
                </a:solidFill>
                <a:effectLst/>
                <a:uLnTx/>
                <a:uFillTx/>
                <a:latin typeface="Arial"/>
                <a:ea typeface="+mn-ea"/>
                <a:cs typeface="Arial"/>
              </a:rPr>
              <a:t>The dialogue</a:t>
            </a:r>
            <a:endParaRPr kumimoji="0" lang="el-GR" sz="3200" b="1" i="0" u="none" strike="noStrike" kern="0" cap="none" spc="0" normalizeH="0" baseline="0" noProof="0" dirty="0" smtClean="0">
              <a:ln>
                <a:noFill/>
              </a:ln>
              <a:solidFill>
                <a:srgbClr val="002060"/>
              </a:solidFill>
              <a:effectLst/>
              <a:uLnTx/>
              <a:uFillTx/>
              <a:latin typeface="Arial"/>
              <a:ea typeface="+mn-ea"/>
              <a:cs typeface="Arial"/>
            </a:endParaRPr>
          </a:p>
          <a:p>
            <a:pPr marL="609600" lvl="0" indent="-609600" fontAlgn="base">
              <a:spcAft>
                <a:spcPct val="0"/>
              </a:spcAft>
              <a:buClr>
                <a:srgbClr val="999933"/>
              </a:buClr>
              <a:buFont typeface="Wingdings" pitchFamily="2" charset="2"/>
              <a:buAutoNum type="arabicPeriod"/>
            </a:pPr>
            <a:r>
              <a:rPr kumimoji="0" lang="en-US" sz="3200" b="1" i="0" u="none" strike="noStrike" kern="0" cap="none" spc="0" normalizeH="0" baseline="0" noProof="0" dirty="0" smtClean="0">
                <a:ln>
                  <a:noFill/>
                </a:ln>
                <a:solidFill>
                  <a:srgbClr val="002060"/>
                </a:solidFill>
                <a:effectLst/>
                <a:uLnTx/>
                <a:uFillTx/>
                <a:latin typeface="Arial"/>
                <a:ea typeface="+mn-ea"/>
                <a:cs typeface="Arial"/>
              </a:rPr>
              <a:t>The Socratic/maieutic method</a:t>
            </a:r>
            <a:endParaRPr kumimoji="0" lang="el-GR" sz="3200" b="1" i="0" u="none" strike="noStrike" kern="0" cap="none" spc="0" normalizeH="0" baseline="0" noProof="0" dirty="0" smtClean="0">
              <a:ln>
                <a:noFill/>
              </a:ln>
              <a:solidFill>
                <a:srgbClr val="002060"/>
              </a:solidFill>
              <a:effectLst/>
              <a:uLnTx/>
              <a:uFillTx/>
              <a:latin typeface="Arial"/>
              <a:ea typeface="+mn-ea"/>
              <a:cs typeface="Arial"/>
            </a:endParaRP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rgbClr val="002060"/>
                </a:solidFill>
                <a:effectLst/>
                <a:uLnTx/>
                <a:uFillTx/>
                <a:latin typeface="Arial"/>
                <a:ea typeface="+mn-ea"/>
                <a:cs typeface="Arial"/>
              </a:rPr>
              <a:t>The questions and answers</a:t>
            </a:r>
            <a:endParaRPr kumimoji="0" lang="el-GR" sz="3200" b="1" i="0" u="none" strike="noStrike" kern="0" cap="none" spc="0" normalizeH="0" baseline="0" noProof="0" dirty="0" smtClean="0">
              <a:ln>
                <a:noFill/>
              </a:ln>
              <a:solidFill>
                <a:srgbClr val="002060"/>
              </a:solidFill>
              <a:effectLst/>
              <a:uLnTx/>
              <a:uFillTx/>
              <a:latin typeface="Arial"/>
              <a:ea typeface="+mn-ea"/>
              <a:cs typeface="Arial"/>
            </a:endParaRP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rgbClr val="002060"/>
                </a:solidFill>
                <a:effectLst/>
                <a:uLnTx/>
                <a:uFillTx/>
                <a:latin typeface="Arial"/>
                <a:ea typeface="+mn-ea"/>
                <a:cs typeface="Arial"/>
              </a:rPr>
              <a:t>The conversation/debate</a:t>
            </a:r>
            <a:r>
              <a:rPr kumimoji="0" lang="el-GR" sz="3200" b="1" i="0" u="none" strike="noStrike" kern="0" cap="none" spc="0" normalizeH="0" baseline="0" noProof="0" dirty="0" smtClean="0">
                <a:ln>
                  <a:noFill/>
                </a:ln>
                <a:solidFill>
                  <a:srgbClr val="002060"/>
                </a:solidFill>
                <a:effectLst/>
                <a:uLnTx/>
                <a:uFillTx/>
                <a:latin typeface="Arial"/>
                <a:ea typeface="+mn-ea"/>
                <a:cs typeface="Arial"/>
              </a:rPr>
              <a:t> </a:t>
            </a:r>
          </a:p>
          <a:p>
            <a:pPr marL="609600" marR="0" lvl="0" indent="-609600" algn="l" defTabSz="914400" rtl="0" eaLnBrk="1" fontAlgn="base" latinLnBrk="0" hangingPunct="1">
              <a:lnSpc>
                <a:spcPct val="100000"/>
              </a:lnSpc>
              <a:spcBef>
                <a:spcPct val="20000"/>
              </a:spcBef>
              <a:spcAft>
                <a:spcPct val="0"/>
              </a:spcAft>
              <a:buClr>
                <a:srgbClr val="999933"/>
              </a:buClr>
              <a:buSzTx/>
              <a:buFont typeface="Wingdings" pitchFamily="2" charset="2"/>
              <a:buAutoNum type="arabicPeriod"/>
              <a:tabLst/>
              <a:defRPr/>
            </a:pPr>
            <a:r>
              <a:rPr kumimoji="0" lang="en-US" sz="3200" b="1" i="0" u="none" strike="noStrike" kern="0" cap="none" spc="0" normalizeH="0" baseline="0" noProof="0" dirty="0" smtClean="0">
                <a:ln>
                  <a:noFill/>
                </a:ln>
                <a:solidFill>
                  <a:srgbClr val="002060"/>
                </a:solidFill>
                <a:effectLst/>
                <a:uLnTx/>
                <a:uFillTx/>
                <a:latin typeface="Arial"/>
                <a:ea typeface="+mn-ea"/>
                <a:cs typeface="Arial"/>
              </a:rPr>
              <a:t>The brainstorming</a:t>
            </a:r>
            <a:endParaRPr kumimoji="0" lang="el-GR" sz="3200" b="1"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23989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1983559" y="233053"/>
            <a:ext cx="10169009" cy="975445"/>
          </a:xfrm>
          <a:prstGeom prst="rect">
            <a:avLst/>
          </a:prstGeom>
        </p:spPr>
      </p:pic>
      <p:sp>
        <p:nvSpPr>
          <p:cNvPr id="3" name="Θέση περιεχομένου 2"/>
          <p:cNvSpPr txBox="1">
            <a:spLocks/>
          </p:cNvSpPr>
          <p:nvPr/>
        </p:nvSpPr>
        <p:spPr>
          <a:xfrm>
            <a:off x="2496064" y="1448153"/>
            <a:ext cx="9144000" cy="40324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
                <a:srgbClr val="999933"/>
              </a:buClr>
              <a:buSzTx/>
              <a:buFont typeface="Arial" pitchFamily="34" charset="0"/>
              <a:buNone/>
              <a:tabLst/>
              <a:defRPr/>
            </a:pPr>
            <a:r>
              <a:rPr kumimoji="0" lang="el-GR" sz="3200" b="1" i="0" u="none" strike="noStrike" kern="0" cap="none" spc="0" normalizeH="0" baseline="0" noProof="0" dirty="0" smtClean="0">
                <a:ln>
                  <a:noFill/>
                </a:ln>
                <a:solidFill>
                  <a:srgbClr val="508E04"/>
                </a:solidFill>
                <a:effectLst/>
                <a:uLnTx/>
                <a:uFillTx/>
                <a:latin typeface="Arial"/>
                <a:ea typeface="+mn-ea"/>
                <a:cs typeface="Arial"/>
              </a:rPr>
              <a:t>11.	 </a:t>
            </a:r>
            <a:r>
              <a:rPr kumimoji="0" lang="en-US" sz="3200" b="1" i="0" u="none" strike="noStrike" kern="0" cap="none" spc="0" normalizeH="0" baseline="0" noProof="0" dirty="0" smtClean="0">
                <a:ln>
                  <a:noFill/>
                </a:ln>
                <a:solidFill>
                  <a:srgbClr val="508E04"/>
                </a:solidFill>
                <a:effectLst/>
                <a:uLnTx/>
                <a:uFillTx/>
                <a:latin typeface="Arial"/>
                <a:ea typeface="+mn-ea"/>
                <a:cs typeface="Arial"/>
              </a:rPr>
              <a:t>The exploratory method</a:t>
            </a:r>
            <a:endParaRPr kumimoji="0" lang="el-GR" sz="3200" b="1" i="0" u="none" strike="noStrike" kern="0" cap="none" spc="0" normalizeH="0" baseline="0" noProof="0" dirty="0" smtClean="0">
              <a:ln>
                <a:noFill/>
              </a:ln>
              <a:solidFill>
                <a:srgbClr val="508E04"/>
              </a:solidFill>
              <a:effectLst/>
              <a:uLnTx/>
              <a:uFillTx/>
              <a:latin typeface="Arial"/>
              <a:ea typeface="+mn-ea"/>
              <a:cs typeface="Arial"/>
            </a:endParaRPr>
          </a:p>
          <a:p>
            <a:pPr marL="0" marR="0" lvl="0" indent="0" algn="l" defTabSz="914400" rtl="0" eaLnBrk="1" fontAlgn="base" latinLnBrk="0" hangingPunct="1">
              <a:lnSpc>
                <a:spcPct val="100000"/>
              </a:lnSpc>
              <a:spcBef>
                <a:spcPct val="20000"/>
              </a:spcBef>
              <a:spcAft>
                <a:spcPct val="0"/>
              </a:spcAft>
              <a:buClr>
                <a:srgbClr val="999933"/>
              </a:buClr>
              <a:buSzTx/>
              <a:buFont typeface="Arial" pitchFamily="34" charset="0"/>
              <a:buNone/>
              <a:tabLst/>
              <a:defRPr/>
            </a:pPr>
            <a:r>
              <a:rPr kumimoji="0" lang="el-GR" sz="3200" b="1" i="0" u="none" strike="noStrike" kern="0" cap="none" spc="0" normalizeH="0" baseline="0" noProof="0" dirty="0" smtClean="0">
                <a:ln>
                  <a:noFill/>
                </a:ln>
                <a:solidFill>
                  <a:srgbClr val="508E04"/>
                </a:solidFill>
                <a:effectLst/>
                <a:uLnTx/>
                <a:uFillTx/>
                <a:latin typeface="Arial"/>
                <a:ea typeface="+mn-ea"/>
                <a:cs typeface="Arial"/>
              </a:rPr>
              <a:t>12. 	</a:t>
            </a:r>
            <a:r>
              <a:rPr kumimoji="0" lang="en-US" sz="3200" b="1" i="0" u="none" strike="noStrike" kern="0" cap="none" spc="0" normalizeH="0" baseline="0" noProof="0" dirty="0" smtClean="0">
                <a:ln>
                  <a:noFill/>
                </a:ln>
                <a:solidFill>
                  <a:srgbClr val="508E04"/>
                </a:solidFill>
                <a:effectLst/>
                <a:uLnTx/>
                <a:uFillTx/>
                <a:latin typeface="Arial"/>
                <a:ea typeface="+mn-ea"/>
                <a:cs typeface="Arial"/>
              </a:rPr>
              <a:t>The Project method</a:t>
            </a:r>
          </a:p>
          <a:p>
            <a:pPr marL="0" marR="0" lvl="0" indent="0" algn="l" defTabSz="914400" rtl="0" eaLnBrk="1" fontAlgn="base" latinLnBrk="0" hangingPunct="1">
              <a:lnSpc>
                <a:spcPct val="100000"/>
              </a:lnSpc>
              <a:spcBef>
                <a:spcPct val="20000"/>
              </a:spcBef>
              <a:spcAft>
                <a:spcPct val="0"/>
              </a:spcAft>
              <a:buClr>
                <a:srgbClr val="999933"/>
              </a:buClr>
              <a:buSzTx/>
              <a:buFont typeface="Arial" pitchFamily="34" charset="0"/>
              <a:buNone/>
              <a:tabLst/>
              <a:defRPr/>
            </a:pPr>
            <a:r>
              <a:rPr kumimoji="0" lang="el-GR" sz="3200" b="1" i="0" u="none" strike="noStrike" kern="0" cap="none" spc="0" normalizeH="0" baseline="0" noProof="0" dirty="0" smtClean="0">
                <a:ln>
                  <a:noFill/>
                </a:ln>
                <a:solidFill>
                  <a:srgbClr val="508E04"/>
                </a:solidFill>
                <a:effectLst/>
                <a:uLnTx/>
                <a:uFillTx/>
                <a:latin typeface="Arial"/>
                <a:ea typeface="+mn-ea"/>
                <a:cs typeface="Arial"/>
              </a:rPr>
              <a:t>13. 	</a:t>
            </a:r>
            <a:r>
              <a:rPr kumimoji="0" lang="en-US" sz="3200" b="1" i="0" u="none" strike="noStrike" kern="0" cap="none" spc="0" normalizeH="0" baseline="0" noProof="0" dirty="0" smtClean="0">
                <a:ln>
                  <a:noFill/>
                </a:ln>
                <a:solidFill>
                  <a:srgbClr val="508E04"/>
                </a:solidFill>
                <a:effectLst/>
                <a:uLnTx/>
                <a:uFillTx/>
                <a:latin typeface="Arial"/>
                <a:ea typeface="+mn-ea"/>
                <a:cs typeface="Arial"/>
              </a:rPr>
              <a:t>Group cooperation</a:t>
            </a:r>
            <a:endParaRPr kumimoji="0" lang="el-GR" sz="3200" b="1" i="0" u="none" strike="noStrike" kern="0" cap="none" spc="0" normalizeH="0" baseline="0" noProof="0" dirty="0" smtClean="0">
              <a:ln>
                <a:noFill/>
              </a:ln>
              <a:solidFill>
                <a:srgbClr val="508E04"/>
              </a:solidFill>
              <a:effectLst/>
              <a:uLnTx/>
              <a:uFillTx/>
              <a:latin typeface="Arial"/>
              <a:ea typeface="+mn-ea"/>
              <a:cs typeface="Arial"/>
            </a:endParaRPr>
          </a:p>
          <a:p>
            <a:pPr marL="0" marR="0" lvl="0" indent="0" algn="l" defTabSz="914400" rtl="0" eaLnBrk="1" fontAlgn="base" latinLnBrk="0" hangingPunct="1">
              <a:lnSpc>
                <a:spcPct val="100000"/>
              </a:lnSpc>
              <a:spcBef>
                <a:spcPct val="20000"/>
              </a:spcBef>
              <a:spcAft>
                <a:spcPct val="0"/>
              </a:spcAft>
              <a:buClr>
                <a:srgbClr val="999933"/>
              </a:buClr>
              <a:buSzTx/>
              <a:buFont typeface="Arial" pitchFamily="34" charset="0"/>
              <a:buNone/>
              <a:tabLst/>
              <a:defRPr/>
            </a:pPr>
            <a:r>
              <a:rPr kumimoji="0" lang="el-GR" sz="3200" b="1" i="0" u="none" strike="noStrike" kern="0" cap="none" spc="0" normalizeH="0" baseline="0" noProof="0" dirty="0" smtClean="0">
                <a:ln>
                  <a:noFill/>
                </a:ln>
                <a:solidFill>
                  <a:srgbClr val="508E04"/>
                </a:solidFill>
                <a:effectLst/>
                <a:uLnTx/>
                <a:uFillTx/>
                <a:latin typeface="Arial"/>
                <a:ea typeface="+mn-ea"/>
                <a:cs typeface="Arial"/>
              </a:rPr>
              <a:t>14. 	</a:t>
            </a:r>
            <a:r>
              <a:rPr kumimoji="0" lang="en-US" sz="3200" b="1" i="0" u="none" strike="noStrike" kern="0" cap="none" spc="0" normalizeH="0" baseline="0" noProof="0" dirty="0" smtClean="0">
                <a:ln>
                  <a:noFill/>
                </a:ln>
                <a:solidFill>
                  <a:srgbClr val="508E04"/>
                </a:solidFill>
                <a:effectLst/>
                <a:uLnTx/>
                <a:uFillTx/>
                <a:latin typeface="Arial"/>
                <a:ea typeface="+mn-ea"/>
                <a:cs typeface="Arial"/>
              </a:rPr>
              <a:t>Micro-teaching</a:t>
            </a:r>
            <a:endParaRPr kumimoji="0" lang="el-GR" sz="3200" b="1" i="0" u="none" strike="noStrike" kern="0" cap="none" spc="0" normalizeH="0" baseline="0" noProof="0" dirty="0" smtClean="0">
              <a:ln>
                <a:noFill/>
              </a:ln>
              <a:solidFill>
                <a:srgbClr val="508E04"/>
              </a:solidFill>
              <a:effectLst/>
              <a:uLnTx/>
              <a:uFillTx/>
              <a:latin typeface="Arial"/>
              <a:ea typeface="+mn-ea"/>
              <a:cs typeface="Arial"/>
            </a:endParaRPr>
          </a:p>
          <a:p>
            <a:pPr marL="0" marR="0" lvl="0" indent="0" algn="l" defTabSz="914400" rtl="0" eaLnBrk="1" fontAlgn="base" latinLnBrk="0" hangingPunct="1">
              <a:lnSpc>
                <a:spcPct val="100000"/>
              </a:lnSpc>
              <a:spcBef>
                <a:spcPct val="20000"/>
              </a:spcBef>
              <a:spcAft>
                <a:spcPct val="0"/>
              </a:spcAft>
              <a:buClr>
                <a:srgbClr val="999933"/>
              </a:buClr>
              <a:buSzTx/>
              <a:buFont typeface="Arial" pitchFamily="34" charset="0"/>
              <a:buNone/>
              <a:tabLst/>
              <a:defRPr/>
            </a:pPr>
            <a:r>
              <a:rPr kumimoji="0" lang="el-GR" sz="3200" b="1" i="0" u="none" strike="noStrike" kern="0" cap="none" spc="0" normalizeH="0" baseline="0" noProof="0" dirty="0" smtClean="0">
                <a:ln>
                  <a:noFill/>
                </a:ln>
                <a:solidFill>
                  <a:srgbClr val="508E04"/>
                </a:solidFill>
                <a:effectLst/>
                <a:uLnTx/>
                <a:uFillTx/>
                <a:latin typeface="Arial"/>
                <a:ea typeface="+mn-ea"/>
                <a:cs typeface="Arial"/>
              </a:rPr>
              <a:t>15. 	</a:t>
            </a:r>
            <a:r>
              <a:rPr kumimoji="0" lang="en-US" sz="3200" b="1" i="0" u="none" strike="noStrike" kern="0" cap="none" spc="0" normalizeH="0" baseline="0" noProof="0" dirty="0" smtClean="0">
                <a:ln>
                  <a:noFill/>
                </a:ln>
                <a:solidFill>
                  <a:srgbClr val="508E04"/>
                </a:solidFill>
                <a:effectLst/>
                <a:uLnTx/>
                <a:uFillTx/>
                <a:latin typeface="Arial"/>
                <a:ea typeface="+mn-ea"/>
                <a:cs typeface="Arial"/>
              </a:rPr>
              <a:t>Critical teaching and reflection</a:t>
            </a:r>
            <a:endParaRPr kumimoji="0" lang="el-GR" sz="3200" b="1" i="0" u="none" strike="noStrike" kern="0" cap="none" spc="0" normalizeH="0" baseline="0" noProof="0" dirty="0" smtClean="0">
              <a:ln>
                <a:noFill/>
              </a:ln>
              <a:solidFill>
                <a:srgbClr val="508E04"/>
              </a:solidFill>
              <a:effectLst/>
              <a:uLnTx/>
              <a:uFillTx/>
              <a:latin typeface="Arial"/>
              <a:ea typeface="+mn-ea"/>
              <a:cs typeface="Arial"/>
            </a:endParaRPr>
          </a:p>
          <a:p>
            <a:pPr marL="0" marR="0" lvl="0" indent="0" algn="l" defTabSz="914400" rtl="0" eaLnBrk="1" fontAlgn="base" latinLnBrk="0" hangingPunct="1">
              <a:lnSpc>
                <a:spcPct val="100000"/>
              </a:lnSpc>
              <a:spcBef>
                <a:spcPct val="20000"/>
              </a:spcBef>
              <a:spcAft>
                <a:spcPct val="0"/>
              </a:spcAft>
              <a:buClr>
                <a:srgbClr val="999933"/>
              </a:buClr>
              <a:buSzTx/>
              <a:buFont typeface="Arial" pitchFamily="34" charset="0"/>
              <a:buNone/>
              <a:tabLst/>
              <a:defRPr/>
            </a:pPr>
            <a:r>
              <a:rPr kumimoji="0" lang="el-GR" sz="3200" b="1" i="0" u="none" strike="noStrike" kern="0" cap="none" spc="0" normalizeH="0" baseline="0" noProof="0" dirty="0" smtClean="0">
                <a:ln>
                  <a:noFill/>
                </a:ln>
                <a:solidFill>
                  <a:srgbClr val="508E04"/>
                </a:solidFill>
                <a:effectLst/>
                <a:uLnTx/>
                <a:uFillTx/>
                <a:latin typeface="Arial"/>
                <a:ea typeface="+mn-ea"/>
                <a:cs typeface="Arial"/>
              </a:rPr>
              <a:t>16. 	</a:t>
            </a:r>
            <a:r>
              <a:rPr kumimoji="0" lang="en-US" sz="3200" b="1" i="0" u="none" strike="noStrike" kern="0" cap="none" spc="0" normalizeH="0" baseline="0" noProof="0" dirty="0" smtClean="0">
                <a:ln>
                  <a:noFill/>
                </a:ln>
                <a:solidFill>
                  <a:srgbClr val="508E04"/>
                </a:solidFill>
                <a:effectLst/>
                <a:uLnTx/>
                <a:uFillTx/>
                <a:latin typeface="Arial" pitchFamily="34" charset="0"/>
                <a:ea typeface="+mn-ea"/>
                <a:cs typeface="Arial" pitchFamily="34" charset="0"/>
              </a:rPr>
              <a:t>Teaching with the contribution</a:t>
            </a:r>
            <a:r>
              <a:rPr kumimoji="0" lang="en-US" sz="3200" b="1" i="0" u="none" strike="noStrike" kern="0" cap="none" spc="0" normalizeH="0" noProof="0" dirty="0" smtClean="0">
                <a:ln>
                  <a:noFill/>
                </a:ln>
                <a:solidFill>
                  <a:srgbClr val="508E04"/>
                </a:solidFill>
                <a:effectLst/>
                <a:uLnTx/>
                <a:uFillTx/>
                <a:latin typeface="Arial" pitchFamily="34" charset="0"/>
                <a:ea typeface="+mn-ea"/>
                <a:cs typeface="Arial" pitchFamily="34" charset="0"/>
              </a:rPr>
              <a:t> of ICT</a:t>
            </a:r>
            <a:endParaRPr kumimoji="0" lang="el-GR" sz="3200" b="1" i="0" u="none" strike="noStrike" kern="1200" cap="none" spc="0" normalizeH="0" baseline="0" noProof="0" dirty="0">
              <a:ln>
                <a:noFill/>
              </a:ln>
              <a:solidFill>
                <a:srgbClr val="508E04"/>
              </a:solidFill>
              <a:effectLst/>
              <a:uLnTx/>
              <a:uFillTx/>
              <a:latin typeface="Calibri"/>
              <a:ea typeface="+mn-ea"/>
              <a:cs typeface="+mn-cs"/>
            </a:endParaRPr>
          </a:p>
        </p:txBody>
      </p:sp>
      <p:sp>
        <p:nvSpPr>
          <p:cNvPr id="4" name="Ορθογώνιο 3"/>
          <p:cNvSpPr/>
          <p:nvPr/>
        </p:nvSpPr>
        <p:spPr>
          <a:xfrm>
            <a:off x="4180092" y="5210917"/>
            <a:ext cx="4482244" cy="1484784"/>
          </a:xfrm>
          <a:prstGeom prst="rect">
            <a:avLst/>
          </a:prstGeom>
          <a:solidFill>
            <a:srgbClr val="508E04"/>
          </a:solidFill>
          <a:ln w="25400" cap="flat" cmpd="sng" algn="ctr">
            <a:solidFill>
              <a:srgbClr val="4F81BD">
                <a:shade val="50000"/>
              </a:srgbClr>
            </a:solidFill>
            <a:prstDash val="solid"/>
          </a:ln>
          <a:effectLst/>
        </p:spPr>
        <p:txBody>
          <a:bodyPr rtlCol="0" anchor="ctr"/>
          <a:lstStyle/>
          <a:p>
            <a:pPr marL="0" marR="0" lvl="0" indent="0" defTabSz="914400" eaLnBrk="1" fontAlgn="base" latinLnBrk="0" hangingPunct="1">
              <a:lnSpc>
                <a:spcPct val="100000"/>
              </a:lnSpc>
              <a:spcBef>
                <a:spcPct val="20000"/>
              </a:spcBef>
              <a:spcAft>
                <a:spcPct val="0"/>
              </a:spcAft>
              <a:buClr>
                <a:srgbClr val="999933"/>
              </a:buClr>
              <a:buSzTx/>
              <a:buFontTx/>
              <a:buNone/>
              <a:tabLst/>
              <a:defRPr/>
            </a:pPr>
            <a:r>
              <a:rPr lang="en-US" sz="1600" kern="0" dirty="0" smtClean="0">
                <a:solidFill>
                  <a:prstClr val="white"/>
                </a:solidFill>
                <a:latin typeface="Calibri"/>
              </a:rPr>
              <a:t>CONTEMPORARY TEACHING  METHODS AND TECHNIQUES</a:t>
            </a:r>
          </a:p>
          <a:p>
            <a:pPr marL="0" marR="0" lvl="0" indent="0" defTabSz="914400" eaLnBrk="1" fontAlgn="base" latinLnBrk="0" hangingPunct="1">
              <a:lnSpc>
                <a:spcPct val="100000"/>
              </a:lnSpc>
              <a:spcBef>
                <a:spcPct val="20000"/>
              </a:spcBef>
              <a:spcAft>
                <a:spcPct val="0"/>
              </a:spcAft>
              <a:buClr>
                <a:srgbClr val="999933"/>
              </a:buClr>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a:ea typeface="+mn-ea"/>
                <a:cs typeface="Arial"/>
              </a:rPr>
              <a:t>Anthony G. </a:t>
            </a:r>
            <a:r>
              <a:rPr kumimoji="0" lang="en-US" sz="1600" b="1" i="0" u="none" strike="noStrike" kern="0" cap="none" spc="0" normalizeH="0" noProof="0" dirty="0" smtClean="0">
                <a:ln>
                  <a:noFill/>
                </a:ln>
                <a:solidFill>
                  <a:prstClr val="white"/>
                </a:solidFill>
                <a:effectLst/>
                <a:uLnTx/>
                <a:uFillTx/>
                <a:latin typeface="Calibri"/>
                <a:ea typeface="+mn-ea"/>
                <a:cs typeface="Arial"/>
              </a:rPr>
              <a:t> </a:t>
            </a:r>
            <a:r>
              <a:rPr kumimoji="0" lang="en-US" sz="1600" b="1" i="0" u="none" strike="noStrike" kern="0" cap="none" spc="0" normalizeH="0" noProof="0" dirty="0" err="1" smtClean="0">
                <a:ln>
                  <a:noFill/>
                </a:ln>
                <a:solidFill>
                  <a:prstClr val="white"/>
                </a:solidFill>
                <a:effectLst/>
                <a:uLnTx/>
                <a:uFillTx/>
                <a:latin typeface="Calibri"/>
                <a:ea typeface="+mn-ea"/>
                <a:cs typeface="Arial"/>
              </a:rPr>
              <a:t>Perdikaris</a:t>
            </a:r>
            <a:endParaRPr kumimoji="0" lang="el-GR" sz="1600" b="1" i="0" u="none" strike="noStrike" kern="0" cap="none" spc="0" normalizeH="0" baseline="0" noProof="0" dirty="0" smtClean="0">
              <a:ln>
                <a:noFill/>
              </a:ln>
              <a:solidFill>
                <a:prstClr val="white"/>
              </a:solidFill>
              <a:effectLst/>
              <a:uLnTx/>
              <a:uFillTx/>
              <a:latin typeface="Arial"/>
              <a:ea typeface="+mn-ea"/>
              <a:cs typeface="Arial"/>
            </a:endParaRPr>
          </a:p>
          <a:p>
            <a:pPr marL="0" marR="0" lvl="0" indent="0" defTabSz="914400" eaLnBrk="1" fontAlgn="base" latinLnBrk="0" hangingPunct="1">
              <a:lnSpc>
                <a:spcPct val="100000"/>
              </a:lnSpc>
              <a:spcBef>
                <a:spcPct val="20000"/>
              </a:spcBef>
              <a:spcAft>
                <a:spcPct val="0"/>
              </a:spcAft>
              <a:buClr>
                <a:srgbClr val="999933"/>
              </a:buClr>
              <a:buSzTx/>
              <a:buFontTx/>
              <a:buNone/>
              <a:tabLst/>
              <a:defRPr/>
            </a:pPr>
            <a:r>
              <a:rPr kumimoji="0" lang="en-US" sz="1600" b="1" i="0" u="none" strike="noStrike" kern="0" cap="none" spc="0" normalizeH="0" baseline="0" noProof="0" dirty="0" smtClean="0">
                <a:ln>
                  <a:noFill/>
                </a:ln>
                <a:solidFill>
                  <a:prstClr val="white"/>
                </a:solidFill>
                <a:effectLst/>
                <a:uLnTx/>
                <a:uFillTx/>
                <a:latin typeface="Arial"/>
                <a:ea typeface="+mn-ea"/>
                <a:cs typeface="Arial"/>
              </a:rPr>
              <a:t>School Advisor</a:t>
            </a:r>
            <a:r>
              <a:rPr kumimoji="0" lang="el-GR" sz="1600" b="1" i="0" u="none" strike="noStrike" kern="0" cap="none" spc="0" normalizeH="0" baseline="0" noProof="0" dirty="0" smtClean="0">
                <a:ln>
                  <a:noFill/>
                </a:ln>
                <a:solidFill>
                  <a:prstClr val="white"/>
                </a:solidFill>
                <a:effectLst/>
                <a:uLnTx/>
                <a:uFillTx/>
                <a:latin typeface="Arial"/>
                <a:ea typeface="+mn-ea"/>
                <a:cs typeface="Arial"/>
              </a:rPr>
              <a:t> (ΠΕ04)</a:t>
            </a:r>
          </a:p>
          <a:p>
            <a:pPr marL="0" marR="0" lvl="0" indent="0" defTabSz="914400" eaLnBrk="1" fontAlgn="base" latinLnBrk="0" hangingPunct="1">
              <a:lnSpc>
                <a:spcPct val="100000"/>
              </a:lnSpc>
              <a:spcBef>
                <a:spcPct val="20000"/>
              </a:spcBef>
              <a:spcAft>
                <a:spcPct val="0"/>
              </a:spcAft>
              <a:buClr>
                <a:srgbClr val="999933"/>
              </a:buClr>
              <a:buSzTx/>
              <a:buFontTx/>
              <a:buNone/>
              <a:tabLst/>
              <a:defRPr/>
            </a:pPr>
            <a:r>
              <a:rPr kumimoji="0" lang="en-US" sz="1600" b="1" i="0" u="none" strike="noStrike" kern="0" cap="none" spc="0" normalizeH="0" baseline="0" noProof="0" dirty="0" smtClean="0">
                <a:ln>
                  <a:noFill/>
                </a:ln>
                <a:solidFill>
                  <a:prstClr val="white"/>
                </a:solidFill>
                <a:effectLst/>
                <a:uLnTx/>
                <a:uFillTx/>
                <a:latin typeface="Arial"/>
                <a:ea typeface="+mn-ea"/>
                <a:cs typeface="Arial"/>
              </a:rPr>
              <a:t>Ionian Islands</a:t>
            </a:r>
            <a:endParaRPr kumimoji="0" lang="el-GR" sz="1600" b="1" i="0" u="none" strike="noStrike" kern="0" cap="none" spc="0" normalizeH="0" baseline="0" noProof="0" dirty="0" smtClean="0">
              <a:ln>
                <a:noFill/>
              </a:ln>
              <a:solidFill>
                <a:prstClr val="white"/>
              </a:solidFill>
              <a:effectLst/>
              <a:uLnTx/>
              <a:uFillTx/>
              <a:latin typeface="Arial"/>
              <a:ea typeface="+mn-ea"/>
              <a:cs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l-GR" sz="1600" b="0" i="0" u="none" strike="noStrike" kern="0" cap="none" spc="0" normalizeH="0" baseline="0" noProof="0" dirty="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37454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2"/>
          <p:cNvSpPr txBox="1">
            <a:spLocks/>
          </p:cNvSpPr>
          <p:nvPr/>
        </p:nvSpPr>
        <p:spPr>
          <a:xfrm>
            <a:off x="1252005" y="146957"/>
            <a:ext cx="10031038" cy="67110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Teachers-Participants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b="1" dirty="0" smtClean="0">
                <a:solidFill>
                  <a:sysClr val="windowText" lastClr="000000"/>
                </a:solidFill>
                <a:latin typeface="Calibri"/>
              </a:rPr>
              <a:t>of Pamfila Primary School</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In the Mobility </a:t>
            </a:r>
            <a:r>
              <a:rPr kumimoji="0" lang="en-US" sz="3200" b="1" i="0" u="none" strike="noStrike" kern="1200" cap="none" spc="0" normalizeH="0" baseline="0" noProof="0" dirty="0" err="1" smtClean="0">
                <a:ln>
                  <a:noFill/>
                </a:ln>
                <a:solidFill>
                  <a:sysClr val="windowText" lastClr="000000"/>
                </a:solidFill>
                <a:effectLst/>
                <a:uLnTx/>
                <a:uFillTx/>
                <a:latin typeface="Calibri"/>
                <a:ea typeface="+mn-ea"/>
                <a:cs typeface="+mn-cs"/>
              </a:rPr>
              <a:t>Programme</a:t>
            </a:r>
            <a:endPar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Reading the city: Tuscany</a:t>
            </a: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3-9 September2017</a:t>
            </a:r>
            <a:endPar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err="1" smtClean="0">
                <a:ln>
                  <a:noFill/>
                </a:ln>
                <a:solidFill>
                  <a:sysClr val="windowText" lastClr="000000"/>
                </a:solidFill>
                <a:effectLst/>
                <a:uLnTx/>
                <a:uFillTx/>
                <a:latin typeface="Calibri"/>
                <a:ea typeface="+mn-ea"/>
                <a:cs typeface="+mn-cs"/>
              </a:rPr>
              <a:t>Kefala</a:t>
            </a: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 Marina </a:t>
            </a: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ΠΕ70</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Κ</a:t>
            </a:r>
            <a:r>
              <a:rPr kumimoji="0" lang="en-US" sz="3200" b="1" i="0" u="none" strike="noStrike" kern="1200" cap="none" spc="0" normalizeH="0" baseline="0" noProof="0" dirty="0" err="1" smtClean="0">
                <a:ln>
                  <a:noFill/>
                </a:ln>
                <a:solidFill>
                  <a:sysClr val="windowText" lastClr="000000"/>
                </a:solidFill>
                <a:effectLst/>
                <a:uLnTx/>
                <a:uFillTx/>
                <a:latin typeface="Calibri"/>
                <a:ea typeface="+mn-ea"/>
                <a:cs typeface="+mn-cs"/>
              </a:rPr>
              <a:t>leidaras</a:t>
            </a:r>
            <a:r>
              <a:rPr kumimoji="0" lang="en-US" sz="3200" b="1" i="0" u="none" strike="noStrike" kern="1200" cap="none" spc="0" normalizeH="0" noProof="0" dirty="0" smtClean="0">
                <a:ln>
                  <a:noFill/>
                </a:ln>
                <a:solidFill>
                  <a:sysClr val="windowText" lastClr="000000"/>
                </a:solidFill>
                <a:effectLst/>
                <a:uLnTx/>
                <a:uFillTx/>
                <a:latin typeface="Calibri"/>
                <a:ea typeface="+mn-ea"/>
                <a:cs typeface="+mn-cs"/>
              </a:rPr>
              <a:t> Georgios</a:t>
            </a: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l-GR" sz="3200" b="1" i="0" u="none" strike="noStrike" kern="1200" cap="none" spc="0" normalizeH="0" baseline="0" noProof="0" dirty="0" smtClean="0">
                <a:ln>
                  <a:noFill/>
                </a:ln>
                <a:solidFill>
                  <a:prstClr val="black"/>
                </a:solidFill>
                <a:effectLst/>
                <a:uLnTx/>
                <a:uFillTx/>
                <a:latin typeface="Calibri"/>
                <a:ea typeface="+mn-ea"/>
                <a:cs typeface="+mn-cs"/>
              </a:rPr>
              <a:t>ΠΕ 70</a:t>
            </a:r>
            <a:endPar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err="1" smtClean="0">
                <a:ln>
                  <a:noFill/>
                </a:ln>
                <a:solidFill>
                  <a:sysClr val="windowText" lastClr="000000"/>
                </a:solidFill>
                <a:effectLst/>
                <a:uLnTx/>
                <a:uFillTx/>
                <a:latin typeface="Calibri"/>
                <a:ea typeface="+mn-ea"/>
                <a:cs typeface="+mn-cs"/>
              </a:rPr>
              <a:t>Tsagkari</a:t>
            </a: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 Theodora</a:t>
            </a: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l-GR" sz="3200" b="1" i="0" u="none" strike="noStrike" kern="1200" cap="none" spc="0" normalizeH="0" baseline="0" noProof="0" dirty="0" smtClean="0">
                <a:ln>
                  <a:noFill/>
                </a:ln>
                <a:solidFill>
                  <a:prstClr val="black"/>
                </a:solidFill>
                <a:effectLst/>
                <a:uLnTx/>
                <a:uFillTx/>
                <a:latin typeface="Calibri"/>
                <a:ea typeface="+mn-ea"/>
                <a:cs typeface="+mn-cs"/>
              </a:rPr>
              <a:t>ΠΕ 06</a:t>
            </a:r>
            <a:endPar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lang="en-US" b="1" dirty="0" err="1" smtClean="0">
                <a:solidFill>
                  <a:sysClr val="windowText" lastClr="000000"/>
                </a:solidFill>
                <a:latin typeface="Calibri"/>
              </a:rPr>
              <a:t>Chalkia</a:t>
            </a:r>
            <a:r>
              <a:rPr lang="en-US" b="1" dirty="0" smtClean="0">
                <a:solidFill>
                  <a:sysClr val="windowText" lastClr="000000"/>
                </a:solidFill>
                <a:latin typeface="Calibri"/>
              </a:rPr>
              <a:t> Maria</a:t>
            </a: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 ΠΕ 70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765795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2236573"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j-ea"/>
                <a:cs typeface="+mj-cs"/>
              </a:rPr>
              <a:t>Bibliography</a:t>
            </a:r>
            <a:r>
              <a:rPr kumimoji="0" lang="el-GR" sz="3200" b="1" i="0" u="none" strike="noStrike" kern="1200" cap="none" spc="0" normalizeH="0" baseline="0" noProof="0" dirty="0" smtClean="0">
                <a:ln>
                  <a:noFill/>
                </a:ln>
                <a:solidFill>
                  <a:sysClr val="windowText" lastClr="000000"/>
                </a:solidFill>
                <a:effectLst/>
                <a:uLnTx/>
                <a:uFillTx/>
                <a:latin typeface="Calibri"/>
                <a:ea typeface="+mj-ea"/>
                <a:cs typeface="+mj-cs"/>
              </a:rPr>
              <a:t> </a:t>
            </a:r>
            <a:endParaRPr kumimoji="0" lang="el-GR"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3" name="Θέση περιεχομένου 2"/>
          <p:cNvSpPr txBox="1">
            <a:spLocks/>
          </p:cNvSpPr>
          <p:nvPr/>
        </p:nvSpPr>
        <p:spPr>
          <a:xfrm>
            <a:off x="2236573" y="1624913"/>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l-GR" sz="1600" dirty="0" smtClean="0">
              <a:latin typeface="Arial" pitchFamily="34" charset="0"/>
              <a:cs typeface="Arial" pitchFamily="34" charset="0"/>
            </a:endParaRPr>
          </a:p>
          <a:p>
            <a:pPr marL="0" indent="0">
              <a:buFont typeface="Arial" pitchFamily="34" charset="0"/>
              <a:buNone/>
            </a:pPr>
            <a:r>
              <a:rPr lang="el-GR" sz="1600" dirty="0" smtClean="0">
                <a:latin typeface="Arial" pitchFamily="34" charset="0"/>
                <a:cs typeface="Arial" pitchFamily="34" charset="0"/>
              </a:rPr>
              <a:t>1</a:t>
            </a:r>
            <a:r>
              <a:rPr lang="en-US" sz="1400" dirty="0" smtClean="0">
                <a:latin typeface="Arial" pitchFamily="34" charset="0"/>
                <a:cs typeface="Arial" pitchFamily="34" charset="0"/>
              </a:rPr>
              <a:t>1.FOR A CONTEMPORARY EDUCATIONAL SYSTEM</a:t>
            </a:r>
            <a:r>
              <a:rPr lang="el-GR" sz="1400" dirty="0" smtClean="0">
                <a:latin typeface="Arial" pitchFamily="34" charset="0"/>
                <a:cs typeface="Arial" pitchFamily="34" charset="0"/>
              </a:rPr>
              <a:t> </a:t>
            </a:r>
          </a:p>
          <a:p>
            <a:pPr marL="0" indent="0">
              <a:buFont typeface="Arial" pitchFamily="34" charset="0"/>
              <a:buNone/>
            </a:pPr>
            <a:r>
              <a:rPr lang="en-US" sz="1400" dirty="0" smtClean="0">
                <a:latin typeface="Arial" pitchFamily="34" charset="0"/>
                <a:cs typeface="Arial" pitchFamily="34" charset="0"/>
              </a:rPr>
              <a:t>The </a:t>
            </a:r>
            <a:r>
              <a:rPr lang="en-US" sz="1400" dirty="0" err="1">
                <a:latin typeface="Arial" pitchFamily="34" charset="0"/>
                <a:cs typeface="Arial" pitchFamily="34" charset="0"/>
              </a:rPr>
              <a:t>I</a:t>
            </a:r>
            <a:r>
              <a:rPr lang="en-US" sz="1400" smtClean="0">
                <a:latin typeface="Arial" pitchFamily="34" charset="0"/>
                <a:cs typeface="Arial" pitchFamily="34" charset="0"/>
              </a:rPr>
              <a:t>ntercurricular</a:t>
            </a:r>
            <a:r>
              <a:rPr lang="en-US" sz="1400" dirty="0" smtClean="0">
                <a:latin typeface="Arial" pitchFamily="34" charset="0"/>
                <a:cs typeface="Arial" pitchFamily="34" charset="0"/>
              </a:rPr>
              <a:t> and Project Zone change learning and upgrade the quality of education</a:t>
            </a:r>
            <a:r>
              <a:rPr lang="el-GR" sz="1400" dirty="0" smtClean="0">
                <a:latin typeface="Arial" pitchFamily="34" charset="0"/>
                <a:cs typeface="Arial" pitchFamily="34" charset="0"/>
              </a:rPr>
              <a:t> </a:t>
            </a:r>
          </a:p>
          <a:p>
            <a:pPr marL="0" indent="0">
              <a:buFont typeface="Arial" pitchFamily="34" charset="0"/>
              <a:buNone/>
            </a:pPr>
            <a:r>
              <a:rPr lang="en-US" sz="1400" dirty="0" smtClean="0">
                <a:latin typeface="Arial" pitchFamily="34" charset="0"/>
                <a:cs typeface="Arial" pitchFamily="34" charset="0"/>
              </a:rPr>
              <a:t>STAMATIS N. ALACHIOTIS</a:t>
            </a:r>
            <a:r>
              <a:rPr lang="el-GR" sz="1600" baseline="30000" dirty="0" smtClean="0">
                <a:latin typeface="Arial" pitchFamily="34" charset="0"/>
                <a:cs typeface="Arial" pitchFamily="34" charset="0"/>
              </a:rPr>
              <a:t> </a:t>
            </a:r>
          </a:p>
          <a:p>
            <a:pPr marL="0" indent="0">
              <a:buFont typeface="Arial" pitchFamily="34" charset="0"/>
              <a:buNone/>
            </a:pPr>
            <a:r>
              <a:rPr lang="el-GR" sz="1600" cap="all" dirty="0" smtClean="0">
                <a:latin typeface="Arial" pitchFamily="34" charset="0"/>
                <a:cs typeface="Arial" pitchFamily="34" charset="0"/>
              </a:rPr>
              <a:t>2. </a:t>
            </a:r>
            <a:r>
              <a:rPr lang="en-US" sz="1600" cap="all" dirty="0" smtClean="0">
                <a:latin typeface="Arial" pitchFamily="34" charset="0"/>
                <a:cs typeface="Arial" pitchFamily="34" charset="0"/>
              </a:rPr>
              <a:t>EURYDICEhttps://eacea.ec.europa.eu/national-policies/eurydice/home_el</a:t>
            </a:r>
            <a:endParaRPr lang="el-GR" sz="1600" cap="all" dirty="0" smtClean="0">
              <a:latin typeface="Arial" pitchFamily="34" charset="0"/>
              <a:cs typeface="Arial" pitchFamily="34" charset="0"/>
            </a:endParaRPr>
          </a:p>
          <a:p>
            <a:pPr marL="0" indent="0" fontAlgn="base">
              <a:spcAft>
                <a:spcPct val="0"/>
              </a:spcAft>
              <a:buClr>
                <a:srgbClr val="999933"/>
              </a:buClr>
              <a:buFont typeface="Arial" pitchFamily="34" charset="0"/>
              <a:buNone/>
            </a:pPr>
            <a:r>
              <a:rPr lang="el-GR" sz="1600" dirty="0" smtClean="0">
                <a:latin typeface="Arial" pitchFamily="34" charset="0"/>
                <a:cs typeface="Arial" pitchFamily="34" charset="0"/>
              </a:rPr>
              <a:t>3. </a:t>
            </a:r>
            <a:r>
              <a:rPr lang="en-US" sz="1600" dirty="0" smtClean="0">
                <a:latin typeface="Arial" pitchFamily="34" charset="0"/>
                <a:cs typeface="Arial" pitchFamily="34" charset="0"/>
              </a:rPr>
              <a:t>CONTEMPORARY TEACHING METHODS AND TECHNIQUES</a:t>
            </a:r>
            <a:r>
              <a:rPr lang="el-GR" sz="1600" dirty="0" smtClean="0">
                <a:latin typeface="Arial" pitchFamily="34" charset="0"/>
                <a:cs typeface="Arial" pitchFamily="34" charset="0"/>
              </a:rPr>
              <a:t> </a:t>
            </a:r>
            <a:r>
              <a:rPr lang="en-US" sz="1600" dirty="0" smtClean="0">
                <a:latin typeface="Arial" pitchFamily="34" charset="0"/>
                <a:cs typeface="Arial" pitchFamily="34" charset="0"/>
              </a:rPr>
              <a:t>Anthony G. </a:t>
            </a:r>
            <a:r>
              <a:rPr lang="en-US" sz="1600" dirty="0" err="1" smtClean="0">
                <a:latin typeface="Arial" pitchFamily="34" charset="0"/>
                <a:cs typeface="Arial" pitchFamily="34" charset="0"/>
              </a:rPr>
              <a:t>Perdikaris</a:t>
            </a:r>
            <a:r>
              <a:rPr lang="en-US" sz="1600" dirty="0" smtClean="0">
                <a:latin typeface="Arial" pitchFamily="34" charset="0"/>
                <a:cs typeface="Arial" pitchFamily="34" charset="0"/>
              </a:rPr>
              <a:t> School Advisor</a:t>
            </a:r>
            <a:r>
              <a:rPr lang="el-GR" sz="1600" kern="0" dirty="0" smtClean="0">
                <a:latin typeface="Arial" pitchFamily="34" charset="0"/>
                <a:cs typeface="Arial" pitchFamily="34" charset="0"/>
              </a:rPr>
              <a:t> (ΠΕ04)</a:t>
            </a:r>
            <a:r>
              <a:rPr lang="en-US" sz="1600" kern="0" dirty="0" smtClean="0">
                <a:latin typeface="Arial" pitchFamily="34" charset="0"/>
                <a:cs typeface="Arial" pitchFamily="34" charset="0"/>
              </a:rPr>
              <a:t> </a:t>
            </a:r>
            <a:r>
              <a:rPr lang="en-US" sz="1600" kern="0" dirty="0" err="1" smtClean="0">
                <a:latin typeface="Arial" pitchFamily="34" charset="0"/>
                <a:cs typeface="Arial" pitchFamily="34" charset="0"/>
              </a:rPr>
              <a:t>ionian</a:t>
            </a:r>
            <a:r>
              <a:rPr lang="en-US" sz="1600" kern="0" dirty="0" smtClean="0">
                <a:latin typeface="Arial" pitchFamily="34" charset="0"/>
                <a:cs typeface="Arial" pitchFamily="34" charset="0"/>
              </a:rPr>
              <a:t> Islands</a:t>
            </a:r>
            <a:endParaRPr lang="el-GR" sz="1600" kern="0" dirty="0" smtClean="0">
              <a:latin typeface="Arial" pitchFamily="34" charset="0"/>
              <a:cs typeface="Arial" pitchFamily="34" charset="0"/>
            </a:endParaRPr>
          </a:p>
          <a:p>
            <a:pPr marL="0" indent="0">
              <a:buFont typeface="Arial" pitchFamily="34" charset="0"/>
              <a:buNone/>
            </a:pPr>
            <a:r>
              <a:rPr lang="el-GR" sz="1600" dirty="0" smtClean="0">
                <a:latin typeface="Arial" pitchFamily="34" charset="0"/>
                <a:cs typeface="Arial" pitchFamily="34" charset="0"/>
              </a:rPr>
              <a:t>4.</a:t>
            </a:r>
            <a:r>
              <a:rPr lang="en-US" sz="1600" dirty="0" smtClean="0">
                <a:latin typeface="Arial" pitchFamily="34" charset="0"/>
                <a:cs typeface="Arial" pitchFamily="34" charset="0"/>
              </a:rPr>
              <a:t>GOVERNMENT NEWSPAPER OF HELLENIC DEMOCRACY</a:t>
            </a:r>
            <a:r>
              <a:rPr lang="el-GR" sz="1600" dirty="0" smtClean="0">
                <a:latin typeface="Arial" pitchFamily="34" charset="0"/>
                <a:cs typeface="Arial" pitchFamily="34" charset="0"/>
              </a:rPr>
              <a:t>, </a:t>
            </a:r>
            <a:r>
              <a:rPr lang="en-US" sz="1600" dirty="0" smtClean="0">
                <a:latin typeface="Arial" pitchFamily="34" charset="0"/>
                <a:cs typeface="Arial" pitchFamily="34" charset="0"/>
              </a:rPr>
              <a:t>SECOND ISSUE</a:t>
            </a:r>
            <a:r>
              <a:rPr lang="el-GR" sz="1600" dirty="0" smtClean="0">
                <a:latin typeface="Arial" pitchFamily="34" charset="0"/>
                <a:cs typeface="Arial" pitchFamily="34" charset="0"/>
              </a:rPr>
              <a:t>, </a:t>
            </a:r>
            <a:r>
              <a:rPr lang="en-US" sz="1600" dirty="0" smtClean="0">
                <a:latin typeface="Arial" pitchFamily="34" charset="0"/>
                <a:cs typeface="Arial" pitchFamily="34" charset="0"/>
              </a:rPr>
              <a:t>No.</a:t>
            </a:r>
            <a:r>
              <a:rPr lang="el-GR" sz="1600" dirty="0" smtClean="0">
                <a:latin typeface="Arial" pitchFamily="34" charset="0"/>
                <a:cs typeface="Arial" pitchFamily="34" charset="0"/>
              </a:rPr>
              <a:t> 1324, 11 Μ</a:t>
            </a:r>
            <a:r>
              <a:rPr lang="en-US" sz="1600" dirty="0" smtClean="0">
                <a:latin typeface="Arial" pitchFamily="34" charset="0"/>
                <a:cs typeface="Arial" pitchFamily="34" charset="0"/>
              </a:rPr>
              <a:t>ay</a:t>
            </a:r>
            <a:r>
              <a:rPr lang="el-GR" sz="1600" dirty="0" smtClean="0">
                <a:latin typeface="Arial" pitchFamily="34" charset="0"/>
                <a:cs typeface="Arial" pitchFamily="34" charset="0"/>
              </a:rPr>
              <a:t> 2016</a:t>
            </a:r>
          </a:p>
          <a:p>
            <a:pPr marL="0" indent="0">
              <a:buFont typeface="Arial" pitchFamily="34" charset="0"/>
              <a:buNone/>
            </a:pPr>
            <a:r>
              <a:rPr lang="el-GR" sz="1600" cap="all" dirty="0" smtClean="0">
                <a:latin typeface="Arial" pitchFamily="34" charset="0"/>
                <a:cs typeface="Arial" pitchFamily="34" charset="0"/>
              </a:rPr>
              <a:t>5. </a:t>
            </a:r>
            <a:r>
              <a:rPr lang="en-US" sz="1600" cap="all" dirty="0" smtClean="0">
                <a:latin typeface="Arial" pitchFamily="34" charset="0"/>
                <a:cs typeface="Arial" pitchFamily="34" charset="0"/>
              </a:rPr>
              <a:t>Educational Policy Institute</a:t>
            </a:r>
            <a:r>
              <a:rPr lang="el-GR" sz="1600" dirty="0" smtClean="0">
                <a:latin typeface="Arial" pitchFamily="34" charset="0"/>
                <a:cs typeface="Arial" pitchFamily="34" charset="0"/>
              </a:rPr>
              <a:t> </a:t>
            </a:r>
            <a:r>
              <a:rPr lang="en-US" sz="1600" dirty="0" smtClean="0">
                <a:latin typeface="Arial" pitchFamily="34" charset="0"/>
                <a:cs typeface="Arial" pitchFamily="34" charset="0"/>
              </a:rPr>
              <a:t>http://www.iep.edu.gr/index.php/el</a:t>
            </a:r>
            <a:endParaRPr lang="el-GR" sz="1600" dirty="0" smtClean="0">
              <a:latin typeface="Arial" pitchFamily="34" charset="0"/>
              <a:cs typeface="Arial" pitchFamily="34" charset="0"/>
            </a:endParaRPr>
          </a:p>
          <a:p>
            <a:pPr marL="0" indent="0">
              <a:buFont typeface="Arial" pitchFamily="34" charset="0"/>
              <a:buNone/>
            </a:pPr>
            <a:endParaRPr lang="el-GR" sz="1600" dirty="0">
              <a:latin typeface="Arial" pitchFamily="34" charset="0"/>
              <a:cs typeface="Arial" pitchFamily="34" charset="0"/>
            </a:endParaRPr>
          </a:p>
        </p:txBody>
      </p:sp>
    </p:spTree>
    <p:extLst>
      <p:ext uri="{BB962C8B-B14F-4D97-AF65-F5344CB8AC3E}">
        <p14:creationId xmlns:p14="http://schemas.microsoft.com/office/powerpoint/2010/main" val="282465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1077686"/>
            <a:ext cx="10018713" cy="4713515"/>
          </a:xfrm>
        </p:spPr>
        <p:txBody>
          <a:bodyPr>
            <a:normAutofit/>
          </a:bodyPr>
          <a:lstStyle/>
          <a:p>
            <a:r>
              <a:rPr lang="en-US" sz="4000" dirty="0" smtClean="0">
                <a:solidFill>
                  <a:prstClr val="black"/>
                </a:solidFill>
                <a:latin typeface="Calibri"/>
              </a:rPr>
              <a:t>The </a:t>
            </a:r>
            <a:r>
              <a:rPr lang="en-US" sz="4000" dirty="0">
                <a:solidFill>
                  <a:prstClr val="black"/>
                </a:solidFill>
                <a:latin typeface="Calibri"/>
              </a:rPr>
              <a:t>European Commission support for the production of this publication does not constitute an endorsement of the contents which reflects the views only of the authors, and the Commission cannot be held responsible for any use which may be made of the information contained </a:t>
            </a:r>
            <a:r>
              <a:rPr lang="en-US" sz="4000" dirty="0" smtClean="0">
                <a:solidFill>
                  <a:prstClr val="black"/>
                </a:solidFill>
                <a:latin typeface="Calibri"/>
              </a:rPr>
              <a:t>therein.</a:t>
            </a:r>
            <a:endParaRPr lang="el-GR" sz="4000" dirty="0"/>
          </a:p>
        </p:txBody>
      </p:sp>
    </p:spTree>
    <p:extLst>
      <p:ext uri="{BB962C8B-B14F-4D97-AF65-F5344CB8AC3E}">
        <p14:creationId xmlns:p14="http://schemas.microsoft.com/office/powerpoint/2010/main" val="148444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solidFill>
                  <a:schemeClr val="accent1">
                    <a:lumMod val="50000"/>
                  </a:schemeClr>
                </a:solidFill>
                <a:latin typeface="Calibri" panose="020F0502020204030204" pitchFamily="34" charset="0"/>
                <a:cs typeface="Calibri" panose="020F0502020204030204" pitchFamily="34" charset="0"/>
              </a:rPr>
              <a:t>Primary School of Pamfila</a:t>
            </a:r>
            <a:br>
              <a:rPr lang="en-US" b="1" dirty="0" smtClean="0">
                <a:solidFill>
                  <a:schemeClr val="accent1">
                    <a:lumMod val="50000"/>
                  </a:schemeClr>
                </a:solidFill>
                <a:latin typeface="Calibri" panose="020F0502020204030204" pitchFamily="34" charset="0"/>
                <a:cs typeface="Calibri" panose="020F0502020204030204" pitchFamily="34" charset="0"/>
              </a:rPr>
            </a:br>
            <a:r>
              <a:rPr lang="en-US" b="1" dirty="0" smtClean="0">
                <a:solidFill>
                  <a:schemeClr val="accent1">
                    <a:lumMod val="50000"/>
                  </a:schemeClr>
                </a:solidFill>
                <a:latin typeface="Calibri" panose="020F0502020204030204" pitchFamily="34" charset="0"/>
                <a:cs typeface="Calibri" panose="020F0502020204030204" pitchFamily="34" charset="0"/>
              </a:rPr>
              <a:t>“The School opens its </a:t>
            </a:r>
            <a:r>
              <a:rPr lang="en-US" b="1" dirty="0" err="1" smtClean="0">
                <a:solidFill>
                  <a:schemeClr val="accent1">
                    <a:lumMod val="50000"/>
                  </a:schemeClr>
                </a:solidFill>
                <a:latin typeface="Calibri" panose="020F0502020204030204" pitchFamily="34" charset="0"/>
                <a:cs typeface="Calibri" panose="020F0502020204030204" pitchFamily="34" charset="0"/>
              </a:rPr>
              <a:t>doora</a:t>
            </a:r>
            <a:r>
              <a:rPr lang="en-US" b="1" dirty="0" smtClean="0">
                <a:solidFill>
                  <a:schemeClr val="accent1">
                    <a:lumMod val="50000"/>
                  </a:schemeClr>
                </a:solidFill>
                <a:latin typeface="Calibri" panose="020F0502020204030204" pitchFamily="34" charset="0"/>
                <a:cs typeface="Calibri" panose="020F0502020204030204" pitchFamily="34" charset="0"/>
              </a:rPr>
              <a:t> to Museums and Digital Technology”</a:t>
            </a:r>
            <a:endParaRPr lang="el-GR"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p:txBody>
          <a:bodyPr>
            <a:normAutofit/>
          </a:bodyPr>
          <a:lstStyle/>
          <a:p>
            <a:pPr algn="ctr"/>
            <a:r>
              <a:rPr lang="en-US" sz="3600" b="1" dirty="0" smtClean="0">
                <a:solidFill>
                  <a:schemeClr val="accent1">
                    <a:lumMod val="50000"/>
                  </a:schemeClr>
                </a:solidFill>
                <a:latin typeface="Calibri" panose="020F0502020204030204" pitchFamily="34" charset="0"/>
                <a:cs typeface="Calibri" panose="020F0502020204030204" pitchFamily="34" charset="0"/>
              </a:rPr>
              <a:t>Mobility </a:t>
            </a:r>
            <a:r>
              <a:rPr lang="en-US" sz="3600" b="1" dirty="0" err="1" smtClean="0">
                <a:solidFill>
                  <a:schemeClr val="accent1">
                    <a:lumMod val="50000"/>
                  </a:schemeClr>
                </a:solidFill>
                <a:latin typeface="Calibri" panose="020F0502020204030204" pitchFamily="34" charset="0"/>
                <a:cs typeface="Calibri" panose="020F0502020204030204" pitchFamily="34" charset="0"/>
              </a:rPr>
              <a:t>Programme</a:t>
            </a:r>
            <a:endParaRPr lang="en-US" sz="3600" b="1" dirty="0" smtClean="0">
              <a:solidFill>
                <a:schemeClr val="accent1">
                  <a:lumMod val="50000"/>
                </a:schemeClr>
              </a:solidFill>
              <a:latin typeface="Calibri" panose="020F0502020204030204" pitchFamily="34" charset="0"/>
              <a:cs typeface="Calibri" panose="020F0502020204030204" pitchFamily="34" charset="0"/>
            </a:endParaRPr>
          </a:p>
          <a:p>
            <a:pPr marL="0" lvl="0" indent="0" algn="ctr" defTabSz="914400">
              <a:spcAft>
                <a:spcPts val="0"/>
              </a:spcAft>
              <a:buClrTx/>
              <a:buSzTx/>
              <a:buNone/>
            </a:pPr>
            <a:r>
              <a:rPr lang="el-GR" sz="3600" b="1" dirty="0">
                <a:solidFill>
                  <a:schemeClr val="accent1">
                    <a:lumMod val="50000"/>
                  </a:schemeClr>
                </a:solidFill>
                <a:latin typeface="Calibri" panose="020F0502020204030204" pitchFamily="34" charset="0"/>
                <a:cs typeface="Calibri" panose="020F0502020204030204" pitchFamily="34" charset="0"/>
              </a:rPr>
              <a:t>«</a:t>
            </a:r>
            <a:r>
              <a:rPr lang="en-US" sz="3600" b="1" dirty="0">
                <a:solidFill>
                  <a:schemeClr val="accent1">
                    <a:lumMod val="50000"/>
                  </a:schemeClr>
                </a:solidFill>
                <a:latin typeface="Calibri" panose="020F0502020204030204" pitchFamily="34" charset="0"/>
                <a:cs typeface="Calibri" panose="020F0502020204030204" pitchFamily="34" charset="0"/>
              </a:rPr>
              <a:t>Reading the city: Tuscany</a:t>
            </a:r>
            <a:r>
              <a:rPr lang="el-GR" sz="3600" b="1" dirty="0">
                <a:solidFill>
                  <a:schemeClr val="accent1">
                    <a:lumMod val="50000"/>
                  </a:schemeClr>
                </a:solidFill>
                <a:latin typeface="Calibri" panose="020F0502020204030204" pitchFamily="34" charset="0"/>
                <a:cs typeface="Calibri" panose="020F0502020204030204" pitchFamily="34" charset="0"/>
              </a:rPr>
              <a:t>»</a:t>
            </a:r>
          </a:p>
          <a:p>
            <a:pPr marL="0" lvl="0" indent="0" algn="ctr" defTabSz="914400">
              <a:spcAft>
                <a:spcPts val="0"/>
              </a:spcAft>
              <a:buClrTx/>
              <a:buSzTx/>
              <a:buNone/>
            </a:pPr>
            <a:r>
              <a:rPr lang="en-US" sz="3600" b="1" dirty="0">
                <a:solidFill>
                  <a:schemeClr val="accent1">
                    <a:lumMod val="50000"/>
                  </a:schemeClr>
                </a:solidFill>
                <a:latin typeface="Calibri" panose="020F0502020204030204" pitchFamily="34" charset="0"/>
                <a:cs typeface="Calibri" panose="020F0502020204030204" pitchFamily="34" charset="0"/>
              </a:rPr>
              <a:t>3-9 September2017</a:t>
            </a:r>
            <a:endParaRPr lang="el-GR" sz="3600" b="1"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274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chemeClr val="accent1">
                    <a:lumMod val="50000"/>
                  </a:schemeClr>
                </a:solidFill>
              </a:rPr>
              <a:t>The Greek </a:t>
            </a:r>
            <a:r>
              <a:rPr lang="en-US" b="1" dirty="0">
                <a:solidFill>
                  <a:schemeClr val="accent1">
                    <a:lumMod val="50000"/>
                  </a:schemeClr>
                </a:solidFill>
              </a:rPr>
              <a:t>E</a:t>
            </a:r>
            <a:r>
              <a:rPr lang="en-US" b="1" dirty="0" smtClean="0">
                <a:solidFill>
                  <a:schemeClr val="accent1">
                    <a:lumMod val="50000"/>
                  </a:schemeClr>
                </a:solidFill>
              </a:rPr>
              <a:t>ducational System</a:t>
            </a:r>
            <a:endParaRPr lang="el-GR" b="1" dirty="0">
              <a:solidFill>
                <a:schemeClr val="accent1">
                  <a:lumMod val="50000"/>
                </a:schemeClr>
              </a:solidFill>
            </a:endParaRPr>
          </a:p>
        </p:txBody>
      </p:sp>
      <p:sp>
        <p:nvSpPr>
          <p:cNvPr id="3" name="Θέση περιεχομένου 2"/>
          <p:cNvSpPr>
            <a:spLocks noGrp="1"/>
          </p:cNvSpPr>
          <p:nvPr>
            <p:ph idx="1"/>
          </p:nvPr>
        </p:nvSpPr>
        <p:spPr/>
        <p:txBody>
          <a:bodyPr>
            <a:noAutofit/>
          </a:bodyPr>
          <a:lstStyle/>
          <a:p>
            <a:r>
              <a:rPr lang="en-US" sz="3600" b="1" dirty="0" smtClean="0"/>
              <a:t>Structure</a:t>
            </a:r>
          </a:p>
          <a:p>
            <a:r>
              <a:rPr lang="en-US" sz="3600" b="1" dirty="0" smtClean="0"/>
              <a:t>Syllabus-Legislation</a:t>
            </a:r>
          </a:p>
          <a:p>
            <a:r>
              <a:rPr lang="en-US" sz="3600" b="1" dirty="0" smtClean="0"/>
              <a:t>Aim- Goals</a:t>
            </a:r>
          </a:p>
          <a:p>
            <a:r>
              <a:rPr lang="en-US" sz="3600" b="1" dirty="0" smtClean="0"/>
              <a:t>Educational subjects-Timetables</a:t>
            </a:r>
          </a:p>
          <a:p>
            <a:r>
              <a:rPr lang="en-US" sz="3600" b="1" dirty="0" smtClean="0"/>
              <a:t>Teaching Methods</a:t>
            </a:r>
            <a:endParaRPr lang="el-GR" sz="3600" b="1" dirty="0"/>
          </a:p>
        </p:txBody>
      </p:sp>
    </p:spTree>
    <p:extLst>
      <p:ext uri="{BB962C8B-B14F-4D97-AF65-F5344CB8AC3E}">
        <p14:creationId xmlns:p14="http://schemas.microsoft.com/office/powerpoint/2010/main" val="1033421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09" y="225631"/>
            <a:ext cx="10426642" cy="2441368"/>
          </a:xfrm>
        </p:spPr>
        <p:style>
          <a:lnRef idx="1">
            <a:schemeClr val="accent1"/>
          </a:lnRef>
          <a:fillRef idx="2">
            <a:schemeClr val="accent1"/>
          </a:fillRef>
          <a:effectRef idx="1">
            <a:schemeClr val="accent1"/>
          </a:effectRef>
          <a:fontRef idx="minor">
            <a:schemeClr val="dk1"/>
          </a:fontRef>
        </p:style>
        <p:txBody>
          <a:bodyPr>
            <a:noAutofit/>
          </a:bodyPr>
          <a:lstStyle/>
          <a:p>
            <a:r>
              <a:rPr lang="en-US" sz="2800" b="1" dirty="0" smtClean="0">
                <a:solidFill>
                  <a:schemeClr val="accent1">
                    <a:lumMod val="50000"/>
                  </a:schemeClr>
                </a:solidFill>
              </a:rPr>
              <a:t>Standard Educational System</a:t>
            </a:r>
            <a:br>
              <a:rPr lang="en-US" sz="2800" b="1" dirty="0" smtClean="0">
                <a:solidFill>
                  <a:schemeClr val="accent1">
                    <a:lumMod val="50000"/>
                  </a:schemeClr>
                </a:solidFill>
              </a:rPr>
            </a:br>
            <a:r>
              <a:rPr lang="en-US" sz="2800" b="1" dirty="0" smtClean="0">
                <a:solidFill>
                  <a:schemeClr val="accent1">
                    <a:lumMod val="50000"/>
                  </a:schemeClr>
                </a:solidFill>
              </a:rPr>
              <a:t>The standard educational system in Greece includes three (3) levels:</a:t>
            </a:r>
            <a:br>
              <a:rPr lang="en-US" sz="2800" b="1" dirty="0" smtClean="0">
                <a:solidFill>
                  <a:schemeClr val="accent1">
                    <a:lumMod val="50000"/>
                  </a:schemeClr>
                </a:solidFill>
              </a:rPr>
            </a:br>
            <a:r>
              <a:rPr lang="en-US" sz="2800" b="1" dirty="0" smtClean="0">
                <a:solidFill>
                  <a:schemeClr val="accent1">
                    <a:lumMod val="50000"/>
                  </a:schemeClr>
                </a:solidFill>
              </a:rPr>
              <a:t>- Primary Education</a:t>
            </a:r>
            <a:br>
              <a:rPr lang="en-US" sz="2800" b="1" dirty="0" smtClean="0">
                <a:solidFill>
                  <a:schemeClr val="accent1">
                    <a:lumMod val="50000"/>
                  </a:schemeClr>
                </a:solidFill>
              </a:rPr>
            </a:br>
            <a:r>
              <a:rPr lang="en-US" sz="2800" b="1" dirty="0" smtClean="0">
                <a:solidFill>
                  <a:schemeClr val="accent1">
                    <a:lumMod val="50000"/>
                  </a:schemeClr>
                </a:solidFill>
              </a:rPr>
              <a:t>- Secondary Education</a:t>
            </a:r>
            <a:br>
              <a:rPr lang="en-US" sz="2800" b="1" dirty="0" smtClean="0">
                <a:solidFill>
                  <a:schemeClr val="accent1">
                    <a:lumMod val="50000"/>
                  </a:schemeClr>
                </a:solidFill>
              </a:rPr>
            </a:br>
            <a:r>
              <a:rPr lang="en-US" sz="2800" b="1" dirty="0" smtClean="0">
                <a:solidFill>
                  <a:schemeClr val="accent1">
                    <a:lumMod val="50000"/>
                  </a:schemeClr>
                </a:solidFill>
              </a:rPr>
              <a:t>- Higher Education</a:t>
            </a:r>
            <a:endParaRPr lang="el-GR" sz="2800" b="1" dirty="0">
              <a:solidFill>
                <a:schemeClr val="accent1">
                  <a:lumMod val="50000"/>
                </a:schemeClr>
              </a:solidFill>
            </a:endParaRPr>
          </a:p>
        </p:txBody>
      </p:sp>
      <p:sp>
        <p:nvSpPr>
          <p:cNvPr id="4" name="Θέση περιεχομένου 2"/>
          <p:cNvSpPr txBox="1">
            <a:spLocks/>
          </p:cNvSpPr>
          <p:nvPr/>
        </p:nvSpPr>
        <p:spPr>
          <a:xfrm>
            <a:off x="2002382" y="3401276"/>
            <a:ext cx="9464688" cy="2900669"/>
          </a:xfrm>
          <a:prstGeom prst="rect">
            <a:avLst/>
          </a:prstGeom>
          <a:ln>
            <a:solidFill>
              <a:srgbClr val="1F497D"/>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400" b="1" i="0" u="none" strike="noStrike" kern="1200" cap="none" spc="0" normalizeH="0" baseline="0" noProof="0" dirty="0" smtClean="0">
                <a:ln>
                  <a:noFill/>
                </a:ln>
                <a:solidFill>
                  <a:srgbClr val="1F497D">
                    <a:lumMod val="50000"/>
                  </a:srgbClr>
                </a:solidFill>
                <a:effectLst/>
                <a:uLnTx/>
                <a:uFillTx/>
                <a:latin typeface="Calibri"/>
                <a:ea typeface="+mn-ea"/>
                <a:cs typeface="+mn-cs"/>
              </a:rPr>
              <a:t>	</a:t>
            </a:r>
            <a:r>
              <a:rPr lang="en-US" sz="2400" b="1" dirty="0">
                <a:solidFill>
                  <a:srgbClr val="1F497D">
                    <a:lumMod val="50000"/>
                  </a:srgbClr>
                </a:solidFill>
                <a:latin typeface="Calibri"/>
              </a:rPr>
              <a:t> </a:t>
            </a:r>
            <a:r>
              <a:rPr lang="en-US" sz="2400" b="1" dirty="0" smtClean="0">
                <a:solidFill>
                  <a:srgbClr val="1F497D">
                    <a:lumMod val="50000"/>
                  </a:srgbClr>
                </a:solidFill>
                <a:latin typeface="Calibri"/>
              </a:rPr>
              <a:t> 	</a:t>
            </a:r>
            <a:r>
              <a:rPr kumimoji="0" lang="en-US" b="1" i="0" u="none" strike="noStrike" kern="1200" cap="none" spc="0" normalizeH="0" baseline="0" noProof="0" dirty="0" smtClean="0">
                <a:ln>
                  <a:noFill/>
                </a:ln>
                <a:solidFill>
                  <a:srgbClr val="1F497D">
                    <a:lumMod val="50000"/>
                  </a:srgbClr>
                </a:solidFill>
                <a:effectLst/>
                <a:uLnTx/>
                <a:uFillTx/>
                <a:latin typeface="Arial" pitchFamily="34" charset="0"/>
                <a:ea typeface="+mn-ea"/>
                <a:cs typeface="Arial" pitchFamily="34" charset="0"/>
              </a:rPr>
              <a:t>Compulsory education in Greece</a:t>
            </a:r>
            <a:endParaRPr kumimoji="0" lang="el-GR" b="1" i="0" u="none" strike="noStrike" kern="1200" cap="none" spc="0" normalizeH="0" baseline="0" noProof="0" dirty="0" smtClean="0">
              <a:ln>
                <a:noFill/>
              </a:ln>
              <a:solidFill>
                <a:srgbClr val="1F497D">
                  <a:lumMod val="50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rgbClr val="1F497D">
                    <a:lumMod val="50000"/>
                  </a:srgbClr>
                </a:solidFill>
                <a:effectLst/>
                <a:uLnTx/>
                <a:uFillTx/>
                <a:latin typeface="Arial" pitchFamily="34" charset="0"/>
                <a:ea typeface="+mn-ea"/>
                <a:cs typeface="Arial" pitchFamily="34" charset="0"/>
              </a:rPr>
              <a:t>The attendance in Junior High School together with</a:t>
            </a:r>
            <a:r>
              <a:rPr kumimoji="0" lang="en-US" b="1" i="0" u="none" strike="noStrike" kern="1200" cap="none" spc="0" normalizeH="0" noProof="0" dirty="0" smtClean="0">
                <a:ln>
                  <a:noFill/>
                </a:ln>
                <a:solidFill>
                  <a:srgbClr val="1F497D">
                    <a:lumMod val="50000"/>
                  </a:srgbClr>
                </a:solidFill>
                <a:effectLst/>
                <a:uLnTx/>
                <a:uFillTx/>
                <a:latin typeface="Arial" pitchFamily="34" charset="0"/>
                <a:ea typeface="+mn-ea"/>
                <a:cs typeface="Arial" pitchFamily="34" charset="0"/>
              </a:rPr>
              <a:t> the Primary Education  are the ten-year-old obligatory Education in Greece, ranging from the age of 5 till 15 years old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2400" b="1" baseline="0" dirty="0">
              <a:solidFill>
                <a:srgbClr val="1F497D">
                  <a:lumMod val="50000"/>
                </a:srgbClr>
              </a:solidFill>
              <a:latin typeface="Arial"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noProof="0" dirty="0" smtClean="0">
              <a:ln>
                <a:noFill/>
              </a:ln>
              <a:solidFill>
                <a:srgbClr val="1F497D">
                  <a:lumMod val="50000"/>
                </a:srgbClr>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400" b="1" i="0" u="none" strike="noStrike" kern="1200" cap="none" spc="0" normalizeH="0" baseline="0" noProof="0" dirty="0">
              <a:ln>
                <a:noFill/>
              </a:ln>
              <a:solidFill>
                <a:srgbClr val="1F497D">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7809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09" y="1143001"/>
            <a:ext cx="10018713" cy="5715000"/>
          </a:xfrm>
        </p:spPr>
        <p:txBody>
          <a:bodyPr>
            <a:noAutofit/>
          </a:bodyPr>
          <a:lstStyle/>
          <a:p>
            <a:r>
              <a:rPr lang="en-US" sz="3600" b="1" dirty="0" smtClean="0">
                <a:latin typeface="Arial" panose="020B0604020202020204" pitchFamily="34" charset="0"/>
                <a:cs typeface="Arial" panose="020B0604020202020204" pitchFamily="34" charset="0"/>
              </a:rPr>
              <a:t>Compulsory one-year attendance oat nursery school, 5 years old</a:t>
            </a:r>
          </a:p>
          <a:p>
            <a:r>
              <a:rPr lang="en-US" sz="3600" b="1" dirty="0" smtClean="0">
                <a:latin typeface="Arial" panose="020B0604020202020204" pitchFamily="34" charset="0"/>
                <a:cs typeface="Arial" panose="020B0604020202020204" pitchFamily="34" charset="0"/>
              </a:rPr>
              <a:t>Compulsory six-year-old attendance at Primary School, 6-12 years old</a:t>
            </a:r>
          </a:p>
          <a:p>
            <a:pPr marL="0" lvl="0" indent="0" defTabSz="914400">
              <a:spcAft>
                <a:spcPts val="0"/>
              </a:spcAft>
              <a:buClrTx/>
              <a:buSzTx/>
              <a:buNone/>
            </a:pPr>
            <a:r>
              <a:rPr lang="el-GR" sz="3600" b="1" dirty="0">
                <a:solidFill>
                  <a:prstClr val="black"/>
                </a:solidFill>
                <a:latin typeface="Arial" pitchFamily="34" charset="0"/>
                <a:cs typeface="Arial" pitchFamily="34" charset="0"/>
                <a:sym typeface="Wingdings"/>
              </a:rPr>
              <a:t>  </a:t>
            </a:r>
            <a:r>
              <a:rPr lang="en-US" sz="3600" b="1" dirty="0" smtClean="0">
                <a:solidFill>
                  <a:prstClr val="black"/>
                </a:solidFill>
                <a:latin typeface="Arial" pitchFamily="34" charset="0"/>
                <a:cs typeface="Arial" pitchFamily="34" charset="0"/>
                <a:sym typeface="Wingdings"/>
              </a:rPr>
              <a:t>United Form of All Day Kindergartens</a:t>
            </a:r>
            <a:r>
              <a:rPr lang="el-GR" sz="3600" b="1" dirty="0" smtClean="0">
                <a:solidFill>
                  <a:prstClr val="black"/>
                </a:solidFill>
                <a:latin typeface="Arial" pitchFamily="34" charset="0"/>
                <a:cs typeface="Arial" pitchFamily="34" charset="0"/>
              </a:rPr>
              <a:t> </a:t>
            </a:r>
            <a:endParaRPr lang="el-GR" sz="3600" b="1" dirty="0">
              <a:solidFill>
                <a:prstClr val="black"/>
              </a:solidFill>
              <a:latin typeface="Arial" pitchFamily="34" charset="0"/>
              <a:cs typeface="Arial" pitchFamily="34" charset="0"/>
            </a:endParaRPr>
          </a:p>
          <a:p>
            <a:pPr marL="342900" lvl="0" indent="-342900" defTabSz="914400">
              <a:spcAft>
                <a:spcPts val="0"/>
              </a:spcAft>
              <a:buClrTx/>
              <a:buSzTx/>
              <a:buFont typeface="Wingdings"/>
              <a:buChar char="þ"/>
            </a:pPr>
            <a:r>
              <a:rPr lang="en-US" sz="3600" b="1" dirty="0" smtClean="0">
                <a:solidFill>
                  <a:prstClr val="black"/>
                </a:solidFill>
                <a:latin typeface="Arial" pitchFamily="34" charset="0"/>
                <a:cs typeface="Arial" pitchFamily="34" charset="0"/>
              </a:rPr>
              <a:t>United Form of All Day Primary Schools</a:t>
            </a:r>
            <a:r>
              <a:rPr lang="el-GR" sz="3600" b="1" dirty="0" smtClean="0">
                <a:solidFill>
                  <a:prstClr val="black"/>
                </a:solidFill>
                <a:latin typeface="Arial" pitchFamily="34" charset="0"/>
                <a:cs typeface="Arial" pitchFamily="34" charset="0"/>
              </a:rPr>
              <a:t>  </a:t>
            </a:r>
            <a:endParaRPr lang="el-GR" sz="3600" b="1" dirty="0">
              <a:solidFill>
                <a:prstClr val="black"/>
              </a:solidFill>
              <a:latin typeface="Arial" pitchFamily="34" charset="0"/>
              <a:cs typeface="Arial" pitchFamily="34" charset="0"/>
            </a:endParaRPr>
          </a:p>
          <a:p>
            <a:pPr marL="0" lvl="0" indent="0" defTabSz="914400">
              <a:spcAft>
                <a:spcPts val="0"/>
              </a:spcAft>
              <a:buClrTx/>
              <a:buSzTx/>
              <a:buNone/>
            </a:pPr>
            <a:endParaRPr lang="el-GR" sz="3600" b="1" dirty="0">
              <a:solidFill>
                <a:prstClr val="black"/>
              </a:solidFill>
              <a:latin typeface="Arial" pitchFamily="34" charset="0"/>
              <a:cs typeface="Arial" pitchFamily="34" charset="0"/>
            </a:endParaRPr>
          </a:p>
          <a:p>
            <a:pPr marL="0" lvl="0" indent="0" defTabSz="914400">
              <a:spcAft>
                <a:spcPts val="0"/>
              </a:spcAft>
              <a:buClrTx/>
              <a:buSzTx/>
              <a:buNone/>
            </a:pPr>
            <a:r>
              <a:rPr lang="el-GR" sz="3600" b="1" dirty="0" smtClean="0">
                <a:solidFill>
                  <a:prstClr val="black"/>
                </a:solidFill>
                <a:latin typeface="Arial" pitchFamily="34" charset="0"/>
                <a:cs typeface="Arial" pitchFamily="34" charset="0"/>
                <a:sym typeface="Wingdings"/>
              </a:rPr>
              <a:t></a:t>
            </a:r>
            <a:r>
              <a:rPr lang="en-US" sz="3600" b="1" dirty="0" smtClean="0">
                <a:solidFill>
                  <a:prstClr val="black"/>
                </a:solidFill>
                <a:latin typeface="Arial" pitchFamily="34" charset="0"/>
                <a:cs typeface="Arial" pitchFamily="34" charset="0"/>
                <a:sym typeface="Wingdings"/>
              </a:rPr>
              <a:t>State or Private Kindergartens and Primary Schools</a:t>
            </a:r>
            <a:endParaRPr lang="el-GR" sz="3600" b="1" dirty="0">
              <a:latin typeface="Arial" panose="020B0604020202020204" pitchFamily="34" charset="0"/>
              <a:cs typeface="Arial" panose="020B0604020202020204" pitchFamily="34" charset="0"/>
            </a:endParaRPr>
          </a:p>
        </p:txBody>
      </p:sp>
      <p:sp>
        <p:nvSpPr>
          <p:cNvPr id="4" name="Τίτλος 1"/>
          <p:cNvSpPr txBox="1">
            <a:spLocks/>
          </p:cNvSpPr>
          <p:nvPr/>
        </p:nvSpPr>
        <p:spPr>
          <a:xfrm>
            <a:off x="1921666" y="0"/>
            <a:ext cx="9144000" cy="1143000"/>
          </a:xfrm>
          <a:prstGeom prst="rect">
            <a:avLst/>
          </a:prstGeom>
          <a:solidFill>
            <a:srgbClr val="C0504D">
              <a:lumMod val="50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marR="0" lvl="0" indent="-342900" algn="ctr" defTabSz="914400" rtl="0" eaLnBrk="1" fontAlgn="auto" latinLnBrk="0" hangingPunct="1">
              <a:lnSpc>
                <a:spcPct val="115000"/>
              </a:lnSpc>
              <a:spcBef>
                <a:spcPts val="750"/>
              </a:spcBef>
              <a:spcAft>
                <a:spcPts val="750"/>
              </a:spcAft>
              <a:buClrTx/>
              <a:buSzTx/>
              <a:buFontTx/>
              <a:buNone/>
              <a:tabLst>
                <a:tab pos="457200" algn="l"/>
              </a:tabLst>
              <a:defRPr/>
            </a:pPr>
            <a:r>
              <a:rPr kumimoji="0" lang="en-US" sz="4800" b="0" i="0" u="none" strike="noStrike" kern="1200" cap="none" spc="0" normalizeH="0" baseline="0" noProof="0" dirty="0" smtClean="0">
                <a:ln>
                  <a:noFill/>
                </a:ln>
                <a:solidFill>
                  <a:sysClr val="window" lastClr="FFFFFF"/>
                </a:solidFill>
                <a:effectLst/>
                <a:uLnTx/>
                <a:uFillTx/>
                <a:latin typeface="Arial Black" pitchFamily="34" charset="0"/>
                <a:ea typeface="Times New Roman"/>
                <a:cs typeface="Times New Roman"/>
              </a:rPr>
              <a:t>Primary Education</a:t>
            </a:r>
            <a:endParaRPr kumimoji="0" lang="el-GR" sz="4800" b="0" i="0" u="none" strike="noStrike" kern="1200" cap="none" spc="0" normalizeH="0" baseline="0" noProof="0" dirty="0">
              <a:ln>
                <a:noFill/>
              </a:ln>
              <a:solidFill>
                <a:sysClr val="window" lastClr="FFFFFF"/>
              </a:solidFill>
              <a:effectLst/>
              <a:uLnTx/>
              <a:uFillTx/>
              <a:latin typeface="Arial Black" pitchFamily="34" charset="0"/>
              <a:ea typeface="+mj-ea"/>
              <a:cs typeface="+mj-cs"/>
            </a:endParaRPr>
          </a:p>
        </p:txBody>
      </p:sp>
    </p:spTree>
    <p:extLst>
      <p:ext uri="{BB962C8B-B14F-4D97-AF65-F5344CB8AC3E}">
        <p14:creationId xmlns:p14="http://schemas.microsoft.com/office/powerpoint/2010/main" val="3541773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txBox="1">
            <a:spLocks/>
          </p:cNvSpPr>
          <p:nvPr/>
        </p:nvSpPr>
        <p:spPr>
          <a:xfrm>
            <a:off x="2026509" y="271848"/>
            <a:ext cx="9144000" cy="1143000"/>
          </a:xfrm>
          <a:prstGeom prst="rect">
            <a:avLst/>
          </a:prstGeom>
          <a:solidFill>
            <a:srgbClr val="9BBB59">
              <a:lumMod val="50000"/>
            </a:srgb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15000"/>
              </a:lnSpc>
              <a:spcBef>
                <a:spcPts val="750"/>
              </a:spcBef>
              <a:spcAft>
                <a:spcPts val="750"/>
              </a:spcAft>
              <a:buClrTx/>
              <a:buSzTx/>
              <a:buFontTx/>
              <a:buNone/>
              <a:tabLst>
                <a:tab pos="457200" algn="l"/>
              </a:tabLst>
              <a:defRPr/>
            </a:pPr>
            <a:r>
              <a:rPr kumimoji="0" lang="en-US" sz="4800" b="0" i="0" u="none" strike="noStrike" kern="1200" cap="none" spc="0" normalizeH="0" baseline="0" noProof="0" dirty="0" smtClean="0">
                <a:ln>
                  <a:noFill/>
                </a:ln>
                <a:solidFill>
                  <a:sysClr val="window" lastClr="FFFFFF"/>
                </a:solidFill>
                <a:effectLst/>
                <a:uLnTx/>
                <a:uFillTx/>
                <a:latin typeface="Arial Black" pitchFamily="34" charset="0"/>
                <a:ea typeface="Times New Roman"/>
                <a:cs typeface="Times New Roman"/>
              </a:rPr>
              <a:t>Secondary</a:t>
            </a:r>
            <a:r>
              <a:rPr kumimoji="0" lang="en-US" sz="4800" b="0" i="0" u="none" strike="noStrike" kern="1200" cap="none" spc="0" normalizeH="0" noProof="0" dirty="0" smtClean="0">
                <a:ln>
                  <a:noFill/>
                </a:ln>
                <a:solidFill>
                  <a:sysClr val="window" lastClr="FFFFFF"/>
                </a:solidFill>
                <a:effectLst/>
                <a:uLnTx/>
                <a:uFillTx/>
                <a:latin typeface="Arial Black" pitchFamily="34" charset="0"/>
                <a:ea typeface="Times New Roman"/>
                <a:cs typeface="Times New Roman"/>
              </a:rPr>
              <a:t> Education</a:t>
            </a:r>
            <a:endParaRPr kumimoji="0" lang="el-GR" sz="4400" b="0" i="0" u="none" strike="noStrike" kern="1200" cap="none" spc="0" normalizeH="0" baseline="0" noProof="0" dirty="0">
              <a:ln>
                <a:noFill/>
              </a:ln>
              <a:solidFill>
                <a:sysClr val="window" lastClr="FFFFFF"/>
              </a:solidFill>
              <a:effectLst/>
              <a:uLnTx/>
              <a:uFillTx/>
              <a:latin typeface="Arial Black" pitchFamily="34" charset="0"/>
              <a:ea typeface="+mj-ea"/>
              <a:cs typeface="+mj-cs"/>
            </a:endParaRPr>
          </a:p>
        </p:txBody>
      </p:sp>
      <p:sp>
        <p:nvSpPr>
          <p:cNvPr id="5" name="Θέση περιεχομένου 2"/>
          <p:cNvSpPr txBox="1">
            <a:spLocks/>
          </p:cNvSpPr>
          <p:nvPr/>
        </p:nvSpPr>
        <p:spPr>
          <a:xfrm>
            <a:off x="2344865" y="1414848"/>
            <a:ext cx="8507288" cy="46461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l-GR" sz="2800" dirty="0" smtClean="0">
              <a:latin typeface="Arial" pitchFamily="34" charset="0"/>
              <a:cs typeface="Arial" pitchFamily="34" charset="0"/>
            </a:endParaRPr>
          </a:p>
          <a:p>
            <a:r>
              <a:rPr lang="en-US" b="1" dirty="0" smtClean="0">
                <a:latin typeface="Arial" pitchFamily="34" charset="0"/>
                <a:cs typeface="Arial" pitchFamily="34" charset="0"/>
              </a:rPr>
              <a:t>The first cycle is compulsory and is the three-year-old attendance at Junior High School</a:t>
            </a:r>
            <a:r>
              <a:rPr lang="el-GR" b="1" dirty="0" smtClean="0">
                <a:latin typeface="Arial" pitchFamily="34" charset="0"/>
                <a:cs typeface="Arial" pitchFamily="34" charset="0"/>
              </a:rPr>
              <a:t>.</a:t>
            </a:r>
          </a:p>
          <a:p>
            <a:pPr marL="0" indent="0">
              <a:buFont typeface="Arial" pitchFamily="34" charset="0"/>
              <a:buNone/>
            </a:pPr>
            <a:endParaRPr lang="el-GR" b="1" dirty="0" smtClean="0">
              <a:latin typeface="Arial" pitchFamily="34" charset="0"/>
              <a:cs typeface="Arial" pitchFamily="34" charset="0"/>
            </a:endParaRPr>
          </a:p>
          <a:p>
            <a:r>
              <a:rPr lang="en-US" b="1" dirty="0" smtClean="0">
                <a:latin typeface="Arial" pitchFamily="34" charset="0"/>
                <a:cs typeface="Arial" pitchFamily="34" charset="0"/>
              </a:rPr>
              <a:t>The second is optional and is the three-year-old attendance at High Scholl (General or Vocational) for Day High Schools and four-year-old for Evening High Schools.</a:t>
            </a:r>
            <a:endParaRPr lang="el-GR" b="1" dirty="0">
              <a:latin typeface="Arial" pitchFamily="34" charset="0"/>
              <a:cs typeface="Arial" pitchFamily="34" charset="0"/>
            </a:endParaRPr>
          </a:p>
        </p:txBody>
      </p:sp>
    </p:spTree>
    <p:extLst>
      <p:ext uri="{BB962C8B-B14F-4D97-AF65-F5344CB8AC3E}">
        <p14:creationId xmlns:p14="http://schemas.microsoft.com/office/powerpoint/2010/main" val="853287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4294967295"/>
          </p:nvPr>
        </p:nvSpPr>
        <p:spPr>
          <a:xfrm>
            <a:off x="2173288" y="1482725"/>
            <a:ext cx="10018712" cy="4943475"/>
          </a:xfrm>
          <a:prstGeom prst="rect">
            <a:avLst/>
          </a:prstGeom>
        </p:spPr>
        <p:txBody>
          <a:bodyPr>
            <a:noAutofit/>
          </a:bodyPr>
          <a:lstStyle/>
          <a:p>
            <a:r>
              <a:rPr lang="en-US" sz="2800" b="1" dirty="0" smtClean="0">
                <a:latin typeface="Arial" panose="020B0604020202020204" pitchFamily="34" charset="0"/>
                <a:cs typeface="Arial" panose="020B0604020202020204" pitchFamily="34" charset="0"/>
              </a:rPr>
              <a:t>University Sector:</a:t>
            </a:r>
          </a:p>
          <a:p>
            <a:pPr marL="0" indent="0">
              <a:buNone/>
            </a:pPr>
            <a:r>
              <a:rPr lang="en-US" sz="2800" b="1" dirty="0" err="1" smtClean="0">
                <a:latin typeface="Arial" panose="020B0604020202020204" pitchFamily="34" charset="0"/>
                <a:cs typeface="Arial" panose="020B0604020202020204" pitchFamily="34" charset="0"/>
              </a:rPr>
              <a:t>i</a:t>
            </a:r>
            <a:r>
              <a:rPr lang="en-US" sz="2800" dirty="0" smtClean="0">
                <a:latin typeface="Arial" panose="020B0604020202020204" pitchFamily="34" charset="0"/>
                <a:cs typeface="Arial" panose="020B0604020202020204" pitchFamily="34" charset="0"/>
              </a:rPr>
              <a:t>. Universities</a:t>
            </a:r>
          </a:p>
          <a:p>
            <a:pPr marL="0" indent="0">
              <a:buNone/>
            </a:pPr>
            <a:r>
              <a:rPr lang="en-US" sz="2800" dirty="0" smtClean="0">
                <a:latin typeface="Arial" panose="020B0604020202020204" pitchFamily="34" charset="0"/>
                <a:cs typeface="Arial" panose="020B0604020202020204" pitchFamily="34" charset="0"/>
              </a:rPr>
              <a:t>ii. Polytechnic Schools</a:t>
            </a:r>
          </a:p>
          <a:p>
            <a:pPr marL="0" indent="0">
              <a:buNone/>
            </a:pPr>
            <a:r>
              <a:rPr lang="en-US" sz="2800" dirty="0" smtClean="0">
                <a:latin typeface="Arial" panose="020B0604020202020204" pitchFamily="34" charset="0"/>
                <a:cs typeface="Arial" panose="020B0604020202020204" pitchFamily="34" charset="0"/>
              </a:rPr>
              <a:t>iii. School of Fine Arts</a:t>
            </a:r>
          </a:p>
          <a:p>
            <a:r>
              <a:rPr lang="en-US" sz="2800" b="1" dirty="0" smtClean="0">
                <a:latin typeface="Arial" panose="020B0604020202020204" pitchFamily="34" charset="0"/>
                <a:cs typeface="Arial" panose="020B0604020202020204" pitchFamily="34" charset="0"/>
              </a:rPr>
              <a:t>Technological Sector:</a:t>
            </a:r>
          </a:p>
          <a:p>
            <a:pPr marL="0" indent="0">
              <a:buNone/>
            </a:pPr>
            <a:r>
              <a:rPr lang="en-US" sz="2800" b="1" dirty="0" err="1" smtClean="0">
                <a:latin typeface="Arial" panose="020B0604020202020204" pitchFamily="34" charset="0"/>
                <a:cs typeface="Arial" panose="020B0604020202020204" pitchFamily="34" charset="0"/>
              </a:rPr>
              <a:t>i</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Technological Educational Institutes</a:t>
            </a:r>
          </a:p>
          <a:p>
            <a:pPr marL="0" indent="0">
              <a:buNone/>
            </a:pPr>
            <a:r>
              <a:rPr lang="en-US" sz="2800" dirty="0" smtClean="0">
                <a:latin typeface="Arial" panose="020B0604020202020204" pitchFamily="34" charset="0"/>
                <a:cs typeface="Arial" panose="020B0604020202020204" pitchFamily="34" charset="0"/>
              </a:rPr>
              <a:t>ii. Higher School of Pedagogical and Technological Education</a:t>
            </a:r>
            <a:endParaRPr lang="el-GR" sz="2800" dirty="0">
              <a:latin typeface="Arial" panose="020B0604020202020204" pitchFamily="34" charset="0"/>
              <a:cs typeface="Arial" panose="020B0604020202020204" pitchFamily="34" charset="0"/>
            </a:endParaRPr>
          </a:p>
        </p:txBody>
      </p:sp>
      <p:sp>
        <p:nvSpPr>
          <p:cNvPr id="4" name="Τίτλος 1"/>
          <p:cNvSpPr txBox="1">
            <a:spLocks/>
          </p:cNvSpPr>
          <p:nvPr/>
        </p:nvSpPr>
        <p:spPr>
          <a:xfrm>
            <a:off x="2187146" y="200497"/>
            <a:ext cx="8229600" cy="1143000"/>
          </a:xfrm>
          <a:prstGeom prst="rect">
            <a:avLst/>
          </a:prstGeom>
          <a:solidFill>
            <a:srgbClr val="8064A2">
              <a:lumMod val="50000"/>
            </a:srgb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ysClr val="window" lastClr="FFFFFF"/>
                </a:solidFill>
                <a:effectLst/>
                <a:uLnTx/>
                <a:uFillTx/>
                <a:latin typeface="Arial Black" pitchFamily="34" charset="0"/>
                <a:ea typeface="+mj-ea"/>
                <a:cs typeface="+mj-cs"/>
              </a:rPr>
              <a:t>Higher Education</a:t>
            </a:r>
            <a:r>
              <a:rPr kumimoji="0" lang="el-GR" sz="4800" b="0" i="0" u="none" strike="noStrike" kern="1200" cap="none" spc="0" normalizeH="0" baseline="0" noProof="0" dirty="0" smtClean="0">
                <a:ln>
                  <a:noFill/>
                </a:ln>
                <a:solidFill>
                  <a:sysClr val="window" lastClr="FFFFFF"/>
                </a:solidFill>
                <a:effectLst/>
                <a:uLnTx/>
                <a:uFillTx/>
                <a:latin typeface="Arial Black" pitchFamily="34" charset="0"/>
                <a:ea typeface="+mj-ea"/>
                <a:cs typeface="+mj-cs"/>
              </a:rPr>
              <a:t> </a:t>
            </a:r>
            <a:endParaRPr kumimoji="0" lang="el-GR" sz="4800" b="0" i="0" u="none" strike="noStrike" kern="1200" cap="none" spc="0" normalizeH="0" baseline="0" noProof="0" dirty="0">
              <a:ln>
                <a:noFill/>
              </a:ln>
              <a:solidFill>
                <a:sysClr val="window" lastClr="FFFFFF"/>
              </a:solidFill>
              <a:effectLst/>
              <a:uLnTx/>
              <a:uFillTx/>
              <a:latin typeface="Arial Black" pitchFamily="34" charset="0"/>
              <a:ea typeface="+mj-ea"/>
              <a:cs typeface="+mj-cs"/>
            </a:endParaRPr>
          </a:p>
        </p:txBody>
      </p:sp>
    </p:spTree>
    <p:extLst>
      <p:ext uri="{BB962C8B-B14F-4D97-AF65-F5344CB8AC3E}">
        <p14:creationId xmlns:p14="http://schemas.microsoft.com/office/powerpoint/2010/main" val="173200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p:cNvSpPr>
          <p:nvPr/>
        </p:nvSpPr>
        <p:spPr>
          <a:xfrm>
            <a:off x="2053474" y="600240"/>
            <a:ext cx="4355976" cy="5517232"/>
          </a:xfrm>
          <a:prstGeom prst="rect">
            <a:avLst/>
          </a:prstGeom>
          <a:solidFill>
            <a:srgbClr val="FFFFCC"/>
          </a:solidFill>
          <a:ln>
            <a:solidFill>
              <a:srgbClr val="1F497D">
                <a:lumMod val="50000"/>
              </a:srgbClr>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ysClr val="windowText" lastClr="000000"/>
                </a:solidFill>
                <a:effectLst/>
                <a:uLnTx/>
                <a:uFillTx/>
                <a:latin typeface="Calibri"/>
                <a:ea typeface="+mj-ea"/>
                <a:cs typeface="+mj-cs"/>
              </a:rPr>
              <a:t>General Typical Education of Adults</a:t>
            </a:r>
            <a:r>
              <a:rPr kumimoji="0" lang="el-GR" sz="44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l-GR" sz="44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el-GR" sz="4400" b="0" i="0" u="none" strike="noStrike" kern="1200" cap="none" spc="0" normalizeH="0" baseline="0" noProof="0" dirty="0" smtClean="0">
                <a:ln>
                  <a:noFill/>
                </a:ln>
                <a:solidFill>
                  <a:sysClr val="windowText" lastClr="000000"/>
                </a:solidFill>
                <a:effectLst/>
                <a:uLnTx/>
                <a:uFillTx/>
                <a:latin typeface="Calibri"/>
                <a:ea typeface="+mj-ea"/>
                <a:cs typeface="+mj-cs"/>
                <a:sym typeface="Wingdings"/>
              </a:rPr>
              <a:t> </a:t>
            </a:r>
            <a:r>
              <a:rPr kumimoji="0" lang="en-US" sz="4400" b="0" i="0" u="none" strike="noStrike" kern="1200" cap="none" spc="0" normalizeH="0" baseline="0" noProof="0" dirty="0" smtClean="0">
                <a:ln>
                  <a:noFill/>
                </a:ln>
                <a:solidFill>
                  <a:sysClr val="windowText" lastClr="000000"/>
                </a:solidFill>
                <a:effectLst/>
                <a:uLnTx/>
                <a:uFillTx/>
                <a:latin typeface="Calibri"/>
                <a:ea typeface="+mj-ea"/>
                <a:cs typeface="+mj-cs"/>
                <a:sym typeface="Wingdings"/>
              </a:rPr>
              <a:t>Second Chance Schools</a:t>
            </a:r>
            <a:r>
              <a:rPr kumimoji="0" lang="el-GR" sz="32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l-GR" sz="3200" b="0"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el-GR" sz="4400" b="0" i="0" u="none" strike="noStrike" kern="1200" cap="none" spc="0" normalizeH="0" baseline="0" noProof="0" dirty="0" smtClean="0">
                <a:ln>
                  <a:noFill/>
                </a:ln>
                <a:solidFill>
                  <a:prstClr val="black"/>
                </a:solidFill>
                <a:effectLst/>
                <a:uLnTx/>
                <a:uFillTx/>
                <a:latin typeface="Calibri"/>
                <a:ea typeface="+mj-ea"/>
                <a:cs typeface="+mj-cs"/>
                <a:sym typeface="Wingdings"/>
              </a:rPr>
              <a:t> </a:t>
            </a:r>
            <a:r>
              <a:rPr kumimoji="0" lang="en-US" sz="4400" b="0" i="0" u="none" strike="noStrike" kern="1200" cap="none" spc="0" normalizeH="0" baseline="0" noProof="0" dirty="0" smtClean="0">
                <a:ln>
                  <a:noFill/>
                </a:ln>
                <a:solidFill>
                  <a:prstClr val="black"/>
                </a:solidFill>
                <a:effectLst/>
                <a:uLnTx/>
                <a:uFillTx/>
                <a:latin typeface="Calibri"/>
                <a:ea typeface="+mj-ea"/>
                <a:cs typeface="+mj-cs"/>
                <a:sym typeface="Wingdings"/>
              </a:rPr>
              <a:t>Evening General High Schools</a:t>
            </a:r>
            <a:r>
              <a:rPr kumimoji="0" lang="el-GR" sz="32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l-GR" sz="3200" b="0"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el-GR" sz="4400" b="0" i="0" u="none" strike="noStrike" kern="1200" cap="none" spc="0" normalizeH="0" baseline="0" noProof="0" dirty="0" smtClean="0">
                <a:ln>
                  <a:noFill/>
                </a:ln>
                <a:solidFill>
                  <a:prstClr val="black"/>
                </a:solidFill>
                <a:effectLst/>
                <a:uLnTx/>
                <a:uFillTx/>
                <a:latin typeface="Calibri"/>
                <a:ea typeface="+mj-ea"/>
                <a:cs typeface="+mj-cs"/>
                <a:sym typeface="Wingdings"/>
              </a:rPr>
              <a:t> </a:t>
            </a:r>
            <a:r>
              <a:rPr kumimoji="0" lang="en-US" sz="4400" b="0" i="0" u="none" strike="noStrike" kern="1200" cap="none" spc="0" normalizeH="0" baseline="0" noProof="0" dirty="0" smtClean="0">
                <a:ln>
                  <a:noFill/>
                </a:ln>
                <a:solidFill>
                  <a:prstClr val="black"/>
                </a:solidFill>
                <a:effectLst/>
                <a:uLnTx/>
                <a:uFillTx/>
                <a:latin typeface="Calibri"/>
                <a:ea typeface="+mj-ea"/>
                <a:cs typeface="+mj-cs"/>
                <a:sym typeface="Wingdings"/>
              </a:rPr>
              <a:t>Evening Vocational High Schools</a:t>
            </a:r>
            <a:r>
              <a:rPr kumimoji="0" lang="el-GR" sz="3200" b="0" i="0" u="none" strike="noStrike" kern="1200" cap="none" spc="0" normalizeH="0" baseline="0" noProof="0" dirty="0" smtClean="0">
                <a:ln>
                  <a:noFill/>
                </a:ln>
                <a:solidFill>
                  <a:sysClr val="windowText" lastClr="000000"/>
                </a:solidFill>
                <a:effectLst/>
                <a:uLnTx/>
                <a:uFillTx/>
                <a:latin typeface="Calibri"/>
                <a:ea typeface="+mj-ea"/>
                <a:cs typeface="+mj-cs"/>
              </a:rPr>
              <a:t>.</a:t>
            </a:r>
            <a:endParaRPr kumimoji="0" lang="el-GR" sz="32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3" name="Θέση περιεχομένου 2"/>
          <p:cNvSpPr txBox="1">
            <a:spLocks/>
          </p:cNvSpPr>
          <p:nvPr/>
        </p:nvSpPr>
        <p:spPr>
          <a:xfrm>
            <a:off x="7135808" y="204196"/>
            <a:ext cx="4248472" cy="6309320"/>
          </a:xfrm>
          <a:prstGeom prst="rect">
            <a:avLst/>
          </a:prstGeom>
          <a:solidFill>
            <a:srgbClr val="FFCCFF"/>
          </a:solidFill>
          <a:ln>
            <a:solidFill>
              <a:srgbClr val="1F497D">
                <a:lumMod val="50000"/>
              </a:srgb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ysClr val="windowText" lastClr="000000"/>
                </a:solidFill>
                <a:effectLst/>
                <a:uLnTx/>
                <a:uFillTx/>
                <a:latin typeface="Calibri"/>
                <a:ea typeface="+mn-ea"/>
                <a:cs typeface="+mn-cs"/>
              </a:rPr>
              <a:t>Non-formal Education of Adults</a:t>
            </a:r>
            <a:endParaRPr kumimoji="0" lang="el-GR" sz="40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Institutes of Vocational Training</a:t>
            </a:r>
            <a:endPar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Life Long Learning</a:t>
            </a:r>
            <a:r>
              <a:rPr kumimoji="0" lang="en-US" sz="3200" b="1" i="0" u="none" strike="noStrike" kern="1200" cap="none" spc="0" normalizeH="0" noProof="0" dirty="0" smtClean="0">
                <a:ln>
                  <a:noFill/>
                </a:ln>
                <a:solidFill>
                  <a:sysClr val="windowText" lastClr="000000"/>
                </a:solidFill>
                <a:effectLst/>
                <a:uLnTx/>
                <a:uFillTx/>
                <a:latin typeface="Calibri"/>
                <a:ea typeface="+mn-ea"/>
                <a:cs typeface="+mn-cs"/>
              </a:rPr>
              <a:t> </a:t>
            </a:r>
            <a:r>
              <a:rPr kumimoji="0" lang="en-US" sz="3200" b="1" i="0" u="none" strike="noStrike" kern="1200" cap="none" spc="0" normalizeH="0" noProof="0" dirty="0" err="1" smtClean="0">
                <a:ln>
                  <a:noFill/>
                </a:ln>
                <a:solidFill>
                  <a:sysClr val="windowText" lastClr="000000"/>
                </a:solidFill>
                <a:effectLst/>
                <a:uLnTx/>
                <a:uFillTx/>
                <a:latin typeface="Calibri"/>
                <a:ea typeface="+mn-ea"/>
                <a:cs typeface="+mn-cs"/>
              </a:rPr>
              <a:t>Centres</a:t>
            </a:r>
            <a:endPar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Colleges</a:t>
            </a:r>
            <a:endPar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ysClr val="windowText" lastClr="000000"/>
                </a:solidFill>
                <a:effectLst/>
                <a:uLnTx/>
                <a:uFillTx/>
                <a:latin typeface="Calibri"/>
                <a:ea typeface="+mn-ea"/>
                <a:cs typeface="+mn-cs"/>
              </a:rPr>
              <a:t>Schools of Vocational Training</a:t>
            </a:r>
            <a:r>
              <a:rPr kumimoji="0" lang="el-GR" sz="3200" b="1"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l-GR" sz="3200" b="1"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234901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άλλαξη">
  <a:themeElements>
    <a:clrScheme name="Παράλλαξη">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Παράλλαξη">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αράλλαξη">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Παράλλαξη</Template>
  <TotalTime>186</TotalTime>
  <Words>751</Words>
  <Application>Microsoft Office PowerPoint</Application>
  <PresentationFormat>Ευρεία οθόνη</PresentationFormat>
  <Paragraphs>263</Paragraphs>
  <Slides>19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19</vt:i4>
      </vt:variant>
    </vt:vector>
  </HeadingPairs>
  <TitlesOfParts>
    <vt:vector size="26" baseType="lpstr">
      <vt:lpstr>Arial</vt:lpstr>
      <vt:lpstr>Arial Black</vt:lpstr>
      <vt:lpstr>Calibri</vt:lpstr>
      <vt:lpstr>Corbel</vt:lpstr>
      <vt:lpstr>Times New Roman</vt:lpstr>
      <vt:lpstr>Wingdings</vt:lpstr>
      <vt:lpstr>Παράλλαξη</vt:lpstr>
      <vt:lpstr>Παρουσίαση του PowerPoint</vt:lpstr>
      <vt:lpstr>Παρουσίαση του PowerPoint</vt:lpstr>
      <vt:lpstr>Primary School of Pamfila “The School opens its doora to Museums and Digital Technology”</vt:lpstr>
      <vt:lpstr>The Greek Educational System</vt:lpstr>
      <vt:lpstr>Standard Educational System The standard educational system in Greece includes three (3) levels: - Primary Education - Secondary Education - Higher Education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QUEST</dc:creator>
  <cp:lastModifiedBy>QUEST</cp:lastModifiedBy>
  <cp:revision>23</cp:revision>
  <dcterms:created xsi:type="dcterms:W3CDTF">2018-07-13T17:03:14Z</dcterms:created>
  <dcterms:modified xsi:type="dcterms:W3CDTF">2018-07-24T17:16:44Z</dcterms:modified>
</cp:coreProperties>
</file>