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4" r:id="rId4"/>
    <p:sldId id="259" r:id="rId5"/>
    <p:sldId id="263" r:id="rId6"/>
    <p:sldId id="260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21/1/2016</a:t>
            </a:fld>
            <a:endParaRPr lang="el-GR" dirty="0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PGTgCsLzEw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A6wi32YpEU" TargetMode="External"/><Relationship Id="rId2" Type="http://schemas.openxmlformats.org/officeDocument/2006/relationships/hyperlink" Target="https://www.youtube.com/watch?v=E0CwqNW8B0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ssuu.com/etwinningletsreadproject/docs/french__polish_and_greek_team/1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en/4/47/BrownBearBrownBearWhatDoYouS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3159" y="1268760"/>
            <a:ext cx="3883098" cy="403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187624" y="0"/>
            <a:ext cx="7406640" cy="11967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BROWN BEAR</a:t>
            </a:r>
            <a:r>
              <a:rPr lang="el-GR" dirty="0" smtClean="0"/>
              <a:t>, </a:t>
            </a:r>
            <a:r>
              <a:rPr lang="en-US" dirty="0" smtClean="0"/>
              <a:t>BROWN BEAR,</a:t>
            </a:r>
            <a:br>
              <a:rPr lang="en-US" dirty="0" smtClean="0"/>
            </a:br>
            <a:r>
              <a:rPr lang="en-US" dirty="0" smtClean="0"/>
              <a:t>WHAT DO YOU SEE?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971600" y="5373216"/>
            <a:ext cx="8028384" cy="148478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l-GR" b="1" dirty="0" smtClean="0">
                <a:latin typeface="Bookman Old Style" pitchFamily="18" charset="0"/>
                <a:ea typeface="Analecta" pitchFamily="82" charset="0"/>
              </a:rPr>
              <a:t>«ΑΣ ΔΙΑΒΑΣΟΥΜΕ ΜΑΖΙ</a:t>
            </a:r>
            <a:r>
              <a:rPr lang="el-GR" b="1" dirty="0" smtClean="0">
                <a:latin typeface="Bookman Old Style" pitchFamily="18" charset="0"/>
                <a:ea typeface="Analecta" pitchFamily="82" charset="0"/>
              </a:rPr>
              <a:t>»:</a:t>
            </a:r>
          </a:p>
          <a:p>
            <a:pPr algn="ctr"/>
            <a:r>
              <a:rPr lang="el-GR" b="1" dirty="0" smtClean="0">
                <a:latin typeface="Bookman Old Style" pitchFamily="18" charset="0"/>
                <a:ea typeface="Analecta" pitchFamily="82" charset="0"/>
              </a:rPr>
              <a:t>ΕΥΡΩΠΑΙΚΟ ΠΡΟΓΡΑΜΜΑ </a:t>
            </a:r>
            <a:endParaRPr lang="el-GR" b="1" dirty="0" smtClean="0">
              <a:latin typeface="Bookman Old Style" pitchFamily="18" charset="0"/>
              <a:ea typeface="Analecta" pitchFamily="82" charset="0"/>
            </a:endParaRPr>
          </a:p>
          <a:p>
            <a:pPr algn="ctr"/>
            <a:r>
              <a:rPr lang="el-GR" b="1" dirty="0" smtClean="0">
                <a:latin typeface="Bookman Old Style" pitchFamily="18" charset="0"/>
                <a:ea typeface="Analecta" pitchFamily="82" charset="0"/>
              </a:rPr>
              <a:t>Γ΄ΤΑΞΗ  Δ. ΣΧ. ΠΑΜΦΙΛΩΝ</a:t>
            </a:r>
            <a:endParaRPr lang="en-US" b="1" dirty="0" smtClean="0">
              <a:latin typeface="Bookman Old Style" pitchFamily="18" charset="0"/>
              <a:ea typeface="Analecta" pitchFamily="82" charset="0"/>
            </a:endParaRPr>
          </a:p>
          <a:p>
            <a:pPr algn="ctr"/>
            <a:r>
              <a:rPr lang="en-US" b="1" dirty="0" smtClean="0">
                <a:latin typeface="Bookman Old Style" pitchFamily="18" charset="0"/>
                <a:ea typeface="Analecta" pitchFamily="82" charset="0"/>
              </a:rPr>
              <a:t>2015</a:t>
            </a:r>
            <a:endParaRPr lang="el-GR" b="1" dirty="0">
              <a:latin typeface="Bookman Old Style" pitchFamily="18" charset="0"/>
              <a:ea typeface="Analecta" pitchFamily="82" charset="0"/>
            </a:endParaRPr>
          </a:p>
        </p:txBody>
      </p:sp>
      <p:pic>
        <p:nvPicPr>
          <p:cNvPr id="2049" name="Picture 1" descr="I:\A' ΘΕΟΔΩΡΑ\eTwinning\etwinning logo\et-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21581"/>
            <a:ext cx="1516367" cy="137129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4104456" cy="5805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6671"/>
            <a:ext cx="3995936" cy="58326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4032448" cy="5741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80"/>
            <a:ext cx="4068851" cy="576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4176464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4067944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4338395" cy="5837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- Κουμπί ενέργειας: Βοήθεια">
            <a:hlinkClick r:id="" action="ppaction://noaction" highlightClick="1"/>
          </p:cNvPr>
          <p:cNvSpPr/>
          <p:nvPr/>
        </p:nvSpPr>
        <p:spPr>
          <a:xfrm>
            <a:off x="6012160" y="1700808"/>
            <a:ext cx="2592288" cy="331236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CCE2"/>
                                      </p:to>
                                    </p:animClr>
                                    <p:animClr clrSpc="rgb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6CCE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www.bookxcessonline.com/image/cache/data/b1/9780312509262-280x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2407921" cy="2376263"/>
          </a:xfrm>
          <a:prstGeom prst="rect">
            <a:avLst/>
          </a:prstGeom>
          <a:noFill/>
        </p:spPr>
      </p:pic>
      <p:sp>
        <p:nvSpPr>
          <p:cNvPr id="2" name="1 - TextBox"/>
          <p:cNvSpPr txBox="1"/>
          <p:nvPr/>
        </p:nvSpPr>
        <p:spPr>
          <a:xfrm>
            <a:off x="899592" y="0"/>
            <a:ext cx="619268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>
                <a:latin typeface="Arial Rounded MT Bold" pitchFamily="34" charset="0"/>
              </a:rPr>
              <a:t>Έχοντας διδαχτεί ζώα και χρώματα με παιγνιώδεις δραστηριότητες </a:t>
            </a:r>
            <a:r>
              <a:rPr lang="el-GR" sz="2000" dirty="0" smtClean="0">
                <a:latin typeface="Arial Rounded MT Bold" pitchFamily="34" charset="0"/>
              </a:rPr>
              <a:t>από το σχολικό βιβλίο, προχωρήσαμε σε μια περαιτέρω εμπέδωση και επέκταση της γνώσης του:</a:t>
            </a: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latin typeface="Arial Rounded MT Bold" pitchFamily="34" charset="0"/>
              </a:rPr>
              <a:t> </a:t>
            </a:r>
            <a:r>
              <a:rPr lang="el-GR" sz="2000" dirty="0" smtClean="0">
                <a:latin typeface="Arial Rounded MT Bold" pitchFamily="34" charset="0"/>
              </a:rPr>
              <a:t>Παρακολουθήσαμε </a:t>
            </a:r>
            <a:r>
              <a:rPr lang="el-GR" sz="2000" dirty="0" smtClean="0">
                <a:latin typeface="Arial Rounded MT Bold" pitchFamily="34" charset="0"/>
              </a:rPr>
              <a:t>την </a:t>
            </a:r>
            <a:r>
              <a:rPr lang="el-GR" sz="2000" dirty="0" smtClean="0">
                <a:latin typeface="Arial Rounded MT Bold" pitchFamily="34" charset="0"/>
              </a:rPr>
              <a:t>ανάγνωση </a:t>
            </a:r>
            <a:r>
              <a:rPr lang="el-GR" sz="2000" dirty="0" smtClean="0">
                <a:latin typeface="Arial Rounded MT Bold" pitchFamily="34" charset="0"/>
              </a:rPr>
              <a:t>του </a:t>
            </a:r>
            <a:r>
              <a:rPr lang="el-GR" sz="2000" dirty="0" smtClean="0">
                <a:latin typeface="Arial Rounded MT Bold" pitchFamily="34" charset="0"/>
              </a:rPr>
              <a:t>βιβλίου: </a:t>
            </a:r>
            <a:r>
              <a:rPr lang="en-US" sz="2000" dirty="0" smtClean="0">
                <a:latin typeface="Arial Rounded MT Bold" pitchFamily="34" charset="0"/>
              </a:rPr>
              <a:t>“</a:t>
            </a:r>
            <a:r>
              <a:rPr lang="en-US" sz="2000" dirty="0" smtClean="0">
                <a:latin typeface="Arial Rounded MT Bold" pitchFamily="34" charset="0"/>
              </a:rPr>
              <a:t>Brown Bear, Brown Bear, What Do You</a:t>
            </a: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See</a:t>
            </a:r>
            <a:r>
              <a:rPr lang="en-US" sz="2000" dirty="0" smtClean="0">
                <a:latin typeface="Arial Rounded MT Bold" pitchFamily="34" charset="0"/>
              </a:rPr>
              <a:t>?”</a:t>
            </a:r>
            <a:r>
              <a:rPr lang="el-GR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  <a:hlinkClick r:id="rId3"/>
              </a:rPr>
              <a:t>https</a:t>
            </a:r>
            <a:r>
              <a:rPr lang="en-US" sz="2000" dirty="0" smtClean="0">
                <a:latin typeface="Arial Rounded MT Bold" pitchFamily="34" charset="0"/>
                <a:hlinkClick r:id="rId3"/>
              </a:rPr>
              <a:t>://www.youtube.com/watch?v=-PGTgCsLzEw</a:t>
            </a:r>
            <a:endParaRPr lang="en-US" sz="2000" dirty="0" smtClean="0">
              <a:latin typeface="Arial Rounded MT Bold" pitchFamily="34" charset="0"/>
            </a:endParaRPr>
          </a:p>
          <a:p>
            <a:endParaRPr lang="el-GR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  <a:p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12" name="Picture 2" descr="I:\A' ΘΕΟΔΩΡΑ\eTwinning\LET;S READ\GREECE\Photo-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771546"/>
            <a:ext cx="5448605" cy="4086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395536" y="1844824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15616" y="11663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800" dirty="0" smtClean="0">
                <a:latin typeface="Arial Rounded MT Bold" pitchFamily="34" charset="0"/>
              </a:rPr>
              <a:t>Έπειτα</a:t>
            </a:r>
            <a:r>
              <a:rPr lang="el-GR" sz="2800" dirty="0" smtClean="0">
                <a:latin typeface="Arial Rounded MT Bold" pitchFamily="34" charset="0"/>
              </a:rPr>
              <a:t> διαβάσαμε </a:t>
            </a:r>
            <a:r>
              <a:rPr lang="el-GR" sz="2800" dirty="0" smtClean="0">
                <a:latin typeface="Arial Rounded MT Bold" pitchFamily="34" charset="0"/>
              </a:rPr>
              <a:t>και </a:t>
            </a:r>
            <a:r>
              <a:rPr lang="el-GR" sz="2800" dirty="0" smtClean="0">
                <a:latin typeface="Arial Rounded MT Bold" pitchFamily="34" charset="0"/>
              </a:rPr>
              <a:t>τραγουδήσαμε όλοι μαζί </a:t>
            </a:r>
            <a:r>
              <a:rPr lang="el-GR" sz="2800" dirty="0" smtClean="0">
                <a:latin typeface="Arial Rounded MT Bold" pitchFamily="34" charset="0"/>
              </a:rPr>
              <a:t>την </a:t>
            </a:r>
            <a:r>
              <a:rPr lang="el-GR" sz="2800" dirty="0" smtClean="0">
                <a:latin typeface="Arial Rounded MT Bold" pitchFamily="34" charset="0"/>
              </a:rPr>
              <a:t>ιστορία </a:t>
            </a:r>
            <a:r>
              <a:rPr lang="el-GR" sz="2800" dirty="0" smtClean="0">
                <a:latin typeface="Arial Rounded MT Bold" pitchFamily="34" charset="0"/>
              </a:rPr>
              <a:t>με ένα άλλο </a:t>
            </a:r>
            <a:r>
              <a:rPr lang="el-GR" sz="2800" dirty="0" smtClean="0">
                <a:latin typeface="Arial Rounded MT Bold" pitchFamily="34" charset="0"/>
              </a:rPr>
              <a:t>βίντεο:</a:t>
            </a:r>
            <a:r>
              <a:rPr lang="el-GR" sz="2800" dirty="0" smtClean="0">
                <a:hlinkClick r:id="rId2"/>
              </a:rPr>
              <a:t> </a:t>
            </a:r>
            <a:r>
              <a:rPr lang="el-GR" sz="2800" dirty="0" smtClean="0">
                <a:hlinkClick r:id="rId2"/>
              </a:rPr>
              <a:t>https://www.youtube.com/watch?v=E0CwqNW8B0c</a:t>
            </a:r>
            <a:endParaRPr lang="el-GR" sz="2800" dirty="0" smtClean="0"/>
          </a:p>
          <a:p>
            <a:r>
              <a:rPr lang="el-GR" sz="2800" dirty="0" smtClean="0">
                <a:latin typeface="Bookman Old Style" pitchFamily="18" charset="0"/>
              </a:rPr>
              <a:t>Μπορεί </a:t>
            </a:r>
            <a:r>
              <a:rPr lang="el-GR" sz="2800" dirty="0" smtClean="0">
                <a:latin typeface="Bookman Old Style" pitchFamily="18" charset="0"/>
              </a:rPr>
              <a:t>να σας </a:t>
            </a:r>
            <a:r>
              <a:rPr lang="el-GR" sz="2800" dirty="0" smtClean="0">
                <a:latin typeface="Bookman Old Style" pitchFamily="18" charset="0"/>
              </a:rPr>
              <a:t>αρέσει </a:t>
            </a:r>
            <a:r>
              <a:rPr lang="el-GR" sz="2800" dirty="0" smtClean="0">
                <a:latin typeface="Bookman Old Style" pitchFamily="18" charset="0"/>
              </a:rPr>
              <a:t>κι αυτό:</a:t>
            </a:r>
            <a:r>
              <a:rPr lang="el-GR" sz="2800" dirty="0" smtClean="0">
                <a:latin typeface="Bookman Old Style" pitchFamily="18" charset="0"/>
                <a:hlinkClick r:id="rId3"/>
              </a:rPr>
              <a:t> </a:t>
            </a:r>
            <a:r>
              <a:rPr lang="el-GR" sz="2800" dirty="0" smtClean="0">
                <a:hlinkClick r:id="rId3"/>
              </a:rPr>
              <a:t>https://www.youtube.com/watch?v=TA6wi32YpEU</a:t>
            </a:r>
            <a:endParaRPr lang="el-GR" sz="2800" dirty="0" smtClean="0"/>
          </a:p>
        </p:txBody>
      </p:sp>
      <p:pic>
        <p:nvPicPr>
          <p:cNvPr id="3" name="Picture 4" descr="http://4.bp.blogspot.com/-cqJCdv17CCw/UeWcWdChwsI/AAAAAAAABRk/BLT8mZSHANw/s1600/Brown+bear+page+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578661"/>
            <a:ext cx="5400600" cy="389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115616" y="188640"/>
            <a:ext cx="72008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Arial Rounded MT Bold" pitchFamily="34" charset="0"/>
              </a:rPr>
              <a:t>Μετά </a:t>
            </a:r>
            <a:r>
              <a:rPr lang="el-GR" sz="2400" dirty="0" smtClean="0">
                <a:latin typeface="Arial Rounded MT Bold" pitchFamily="34" charset="0"/>
              </a:rPr>
              <a:t>οι </a:t>
            </a:r>
            <a:r>
              <a:rPr lang="el-GR" sz="2400" dirty="0" smtClean="0">
                <a:latin typeface="Arial Rounded MT Bold" pitchFamily="34" charset="0"/>
              </a:rPr>
              <a:t>μαθητές αντιστοίχησαν </a:t>
            </a:r>
            <a:r>
              <a:rPr lang="el-GR" sz="2400" dirty="0" smtClean="0">
                <a:latin typeface="Arial Rounded MT Bold" pitchFamily="34" charset="0"/>
              </a:rPr>
              <a:t>τις </a:t>
            </a:r>
            <a:r>
              <a:rPr lang="el-GR" sz="2400" dirty="0" smtClean="0">
                <a:latin typeface="Arial Rounded MT Bold" pitchFamily="34" charset="0"/>
              </a:rPr>
              <a:t>λέξεις </a:t>
            </a:r>
            <a:r>
              <a:rPr lang="el-GR" sz="2400" dirty="0" smtClean="0">
                <a:latin typeface="Arial Rounded MT Bold" pitchFamily="34" charset="0"/>
              </a:rPr>
              <a:t>με τις </a:t>
            </a:r>
            <a:r>
              <a:rPr lang="el-GR" sz="2400" dirty="0" smtClean="0">
                <a:latin typeface="Arial Rounded MT Bold" pitchFamily="34" charset="0"/>
              </a:rPr>
              <a:t>εικόνες.</a:t>
            </a: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rial Rounded MT Bold" pitchFamily="34" charset="0"/>
            </a:endParaRPr>
          </a:p>
        </p:txBody>
      </p:sp>
      <p:pic>
        <p:nvPicPr>
          <p:cNvPr id="28675" name="Picture 3" descr="I:\A' ΘΕΟΔΩΡΑ\eTwinning\LET;S READ\GREECE\Photo-029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5256584" cy="3942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2769" name="Picture 1" descr="I:\A' ΘΕΟΔΩΡΑ\eTwinning\LET;S READ\GREECE\Photo-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4512501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1187624" y="11663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Arial Rounded MT Bold" pitchFamily="34" charset="0"/>
              </a:rPr>
              <a:t>Στη συνέχεια</a:t>
            </a:r>
            <a:r>
              <a:rPr lang="el-GR" sz="2400" dirty="0" smtClean="0">
                <a:latin typeface="Arial Rounded MT Bold" pitchFamily="34" charset="0"/>
              </a:rPr>
              <a:t> φτιάξαμε </a:t>
            </a:r>
            <a:r>
              <a:rPr lang="el-GR" sz="2400" dirty="0" smtClean="0">
                <a:latin typeface="Arial Rounded MT Bold" pitchFamily="34" charset="0"/>
              </a:rPr>
              <a:t>την </a:t>
            </a:r>
            <a:r>
              <a:rPr lang="el-GR" sz="2400" dirty="0" smtClean="0">
                <a:latin typeface="Arial Rounded MT Bold" pitchFamily="34" charset="0"/>
              </a:rPr>
              <a:t>χειρόκουκλα, «Καφέ Αρκούδα», όπου συμπληρώσαμε </a:t>
            </a:r>
            <a:r>
              <a:rPr lang="el-GR" sz="2400" dirty="0" smtClean="0">
                <a:latin typeface="Arial Rounded MT Bold" pitchFamily="34" charset="0"/>
              </a:rPr>
              <a:t>τα </a:t>
            </a:r>
            <a:r>
              <a:rPr lang="el-GR" sz="2400" dirty="0" smtClean="0">
                <a:latin typeface="Arial Rounded MT Bold" pitchFamily="34" charset="0"/>
              </a:rPr>
              <a:t>χρώματα </a:t>
            </a:r>
            <a:r>
              <a:rPr lang="el-GR" sz="2400" dirty="0" smtClean="0">
                <a:latin typeface="Arial Rounded MT Bold" pitchFamily="34" charset="0"/>
              </a:rPr>
              <a:t>στην </a:t>
            </a:r>
            <a:r>
              <a:rPr lang="el-GR" sz="2400" dirty="0" smtClean="0">
                <a:latin typeface="Arial Rounded MT Bold" pitchFamily="34" charset="0"/>
              </a:rPr>
              <a:t>ιστορία </a:t>
            </a:r>
            <a:r>
              <a:rPr lang="el-GR" sz="2400" dirty="0" smtClean="0">
                <a:latin typeface="Arial Rounded MT Bold" pitchFamily="34" charset="0"/>
              </a:rPr>
              <a:t>και </a:t>
            </a:r>
            <a:r>
              <a:rPr lang="el-GR" sz="2400" dirty="0" smtClean="0">
                <a:latin typeface="Arial Rounded MT Bold" pitchFamily="34" charset="0"/>
              </a:rPr>
              <a:t>χρωματίσαμε κατάλληλα </a:t>
            </a:r>
            <a:r>
              <a:rPr lang="el-GR" sz="2400" dirty="0" smtClean="0">
                <a:latin typeface="Arial Rounded MT Bold" pitchFamily="34" charset="0"/>
              </a:rPr>
              <a:t>τα </a:t>
            </a:r>
            <a:r>
              <a:rPr lang="el-GR" sz="2400" dirty="0" smtClean="0">
                <a:latin typeface="Arial Rounded MT Bold" pitchFamily="34" charset="0"/>
              </a:rPr>
              <a:t>ζώα.</a:t>
            </a:r>
            <a:endParaRPr lang="en-US" sz="2400" dirty="0" smtClean="0">
              <a:latin typeface="Arial Rounded MT Bold" pitchFamily="34" charset="0"/>
            </a:endParaRPr>
          </a:p>
        </p:txBody>
      </p:sp>
      <p:pic>
        <p:nvPicPr>
          <p:cNvPr id="31746" name="Picture 2" descr="I:\A' ΘΕΟΔΩΡΑ\eTwinning\LET;S READ\GREECE\Photo-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50304" y="3059831"/>
            <a:ext cx="4248473" cy="3347864"/>
          </a:xfrm>
          <a:prstGeom prst="rect">
            <a:avLst/>
          </a:prstGeom>
          <a:noFill/>
        </p:spPr>
      </p:pic>
      <p:pic>
        <p:nvPicPr>
          <p:cNvPr id="31747" name="Picture 3" descr="I:\A' ΘΕΟΔΩΡΑ\eTwinning\LET;S READ\GREECE\Photo-0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78272" y="2992272"/>
            <a:ext cx="4311584" cy="3419872"/>
          </a:xfrm>
          <a:prstGeom prst="rect">
            <a:avLst/>
          </a:prstGeom>
          <a:noFill/>
        </p:spPr>
      </p:pic>
      <p:pic>
        <p:nvPicPr>
          <p:cNvPr id="10" name="Picture 5" descr="I:\A' ΘΕΟΔΩΡΑ\eTwinning\LET;S READ\GREECE\Photo-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448272" cy="336882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403648" y="116632"/>
            <a:ext cx="6696744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>
                <a:latin typeface="Arial Rounded MT Bold" pitchFamily="34" charset="0"/>
              </a:rPr>
              <a:t>Ενόσω χρωμάτιζαν </a:t>
            </a:r>
            <a:r>
              <a:rPr lang="el-GR" sz="2000" dirty="0" smtClean="0">
                <a:latin typeface="Arial Rounded MT Bold" pitchFamily="34" charset="0"/>
              </a:rPr>
              <a:t>την </a:t>
            </a:r>
            <a:r>
              <a:rPr lang="el-GR" sz="2000" dirty="0" smtClean="0">
                <a:latin typeface="Arial Rounded MT Bold" pitchFamily="34" charset="0"/>
              </a:rPr>
              <a:t>κούκλα, παίζαμε </a:t>
            </a:r>
            <a:r>
              <a:rPr lang="el-GR" sz="2000" dirty="0" smtClean="0">
                <a:latin typeface="Arial Rounded MT Bold" pitchFamily="34" charset="0"/>
              </a:rPr>
              <a:t>το </a:t>
            </a:r>
            <a:r>
              <a:rPr lang="el-GR" sz="2000" dirty="0" smtClean="0">
                <a:latin typeface="Arial Rounded MT Bold" pitchFamily="34" charset="0"/>
              </a:rPr>
              <a:t>παιχνίδι μαντικής προσαρμοσμένο </a:t>
            </a:r>
            <a:r>
              <a:rPr lang="el-GR" sz="2000" dirty="0" smtClean="0">
                <a:latin typeface="Arial Rounded MT Bold" pitchFamily="34" charset="0"/>
              </a:rPr>
              <a:t>στην </a:t>
            </a:r>
            <a:r>
              <a:rPr lang="el-GR" sz="2000" dirty="0" smtClean="0">
                <a:latin typeface="Arial Rounded MT Bold" pitchFamily="34" charset="0"/>
              </a:rPr>
              <a:t>ιστορία </a:t>
            </a:r>
            <a:r>
              <a:rPr lang="el-GR" sz="2000" dirty="0" smtClean="0">
                <a:latin typeface="Arial Rounded MT Bold" pitchFamily="34" charset="0"/>
              </a:rPr>
              <a:t>που </a:t>
            </a:r>
            <a:r>
              <a:rPr lang="el-GR" sz="2000" dirty="0" smtClean="0">
                <a:latin typeface="Arial Rounded MT Bold" pitchFamily="34" charset="0"/>
              </a:rPr>
              <a:t>είχαμε διαβάσει. Έτσι </a:t>
            </a:r>
            <a:r>
              <a:rPr lang="el-GR" sz="2000" dirty="0" smtClean="0">
                <a:latin typeface="Arial Rounded MT Bold" pitchFamily="34" charset="0"/>
              </a:rPr>
              <a:t>οι </a:t>
            </a:r>
            <a:r>
              <a:rPr lang="el-GR" sz="2000" dirty="0" smtClean="0">
                <a:latin typeface="Arial Rounded MT Bold" pitchFamily="34" charset="0"/>
              </a:rPr>
              <a:t>μαθητές έπρεπε </a:t>
            </a:r>
            <a:r>
              <a:rPr lang="el-GR" sz="2000" dirty="0" smtClean="0">
                <a:latin typeface="Arial Rounded MT Bold" pitchFamily="34" charset="0"/>
              </a:rPr>
              <a:t>να </a:t>
            </a:r>
            <a:r>
              <a:rPr lang="el-GR" sz="2000" dirty="0" smtClean="0">
                <a:latin typeface="Arial Rounded MT Bold" pitchFamily="34" charset="0"/>
              </a:rPr>
              <a:t>μαντέψουν </a:t>
            </a:r>
            <a:r>
              <a:rPr lang="el-GR" sz="2000" dirty="0" smtClean="0">
                <a:latin typeface="Arial Rounded MT Bold" pitchFamily="34" charset="0"/>
              </a:rPr>
              <a:t>τι </a:t>
            </a:r>
            <a:r>
              <a:rPr lang="el-GR" sz="2000" dirty="0" smtClean="0">
                <a:latin typeface="Arial Rounded MT Bold" pitchFamily="34" charset="0"/>
              </a:rPr>
              <a:t>ζώο υπήρχε κάτω </a:t>
            </a:r>
            <a:r>
              <a:rPr lang="el-GR" sz="2000" dirty="0" smtClean="0">
                <a:latin typeface="Arial Rounded MT Bold" pitchFamily="34" charset="0"/>
              </a:rPr>
              <a:t>από το </a:t>
            </a:r>
            <a:r>
              <a:rPr lang="el-GR" sz="2000" dirty="0" smtClean="0">
                <a:latin typeface="Arial Rounded MT Bold" pitchFamily="34" charset="0"/>
              </a:rPr>
              <a:t>διπλωμένο χαρτί.</a:t>
            </a:r>
            <a:endParaRPr lang="en-US" sz="2000" dirty="0" smtClean="0">
              <a:latin typeface="Arial Rounded MT Bold" pitchFamily="34" charset="0"/>
            </a:endParaRPr>
          </a:p>
        </p:txBody>
      </p:sp>
      <p:pic>
        <p:nvPicPr>
          <p:cNvPr id="30723" name="Picture 3" descr="I:\A' ΘΕΟΔΩΡΑ\eTwinning\LET;S READ\GREECE\Photo-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33" y="2060848"/>
            <a:ext cx="5833664" cy="437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187624" y="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Arial Rounded MT Bold" pitchFamily="34" charset="0"/>
              </a:rPr>
              <a:t>Όταν </a:t>
            </a:r>
            <a:r>
              <a:rPr lang="el-GR" sz="2400" dirty="0" smtClean="0">
                <a:latin typeface="Arial Rounded MT Bold" pitchFamily="34" charset="0"/>
              </a:rPr>
              <a:t>τελείωσαν </a:t>
            </a:r>
            <a:r>
              <a:rPr lang="el-GR" sz="2400" dirty="0" smtClean="0">
                <a:latin typeface="Arial Rounded MT Bold" pitchFamily="34" charset="0"/>
              </a:rPr>
              <a:t>την </a:t>
            </a:r>
            <a:r>
              <a:rPr lang="el-GR" sz="2400" dirty="0" smtClean="0">
                <a:latin typeface="Arial Rounded MT Bold" pitchFamily="34" charset="0"/>
              </a:rPr>
              <a:t>κατασκευή </a:t>
            </a:r>
            <a:r>
              <a:rPr lang="el-GR" sz="2400" dirty="0" smtClean="0">
                <a:latin typeface="Arial Rounded MT Bold" pitchFamily="34" charset="0"/>
              </a:rPr>
              <a:t>της </a:t>
            </a:r>
            <a:r>
              <a:rPr lang="el-GR" sz="2400" dirty="0" smtClean="0">
                <a:latin typeface="Arial Rounded MT Bold" pitchFamily="34" charset="0"/>
              </a:rPr>
              <a:t>κούκλας, οι μαθητές δραματοποίησαν </a:t>
            </a:r>
            <a:r>
              <a:rPr lang="el-GR" sz="2400" dirty="0" smtClean="0">
                <a:latin typeface="Arial Rounded MT Bold" pitchFamily="34" charset="0"/>
              </a:rPr>
              <a:t>την </a:t>
            </a:r>
            <a:r>
              <a:rPr lang="el-GR" sz="2400" dirty="0" smtClean="0">
                <a:latin typeface="Arial Rounded MT Bold" pitchFamily="34" charset="0"/>
              </a:rPr>
              <a:t>ιστορία ρωτώντας </a:t>
            </a:r>
            <a:r>
              <a:rPr lang="el-GR" sz="2400" dirty="0" smtClean="0">
                <a:latin typeface="Arial Rounded MT Bold" pitchFamily="34" charset="0"/>
              </a:rPr>
              <a:t>ο </a:t>
            </a:r>
            <a:r>
              <a:rPr lang="el-GR" sz="2400" dirty="0" smtClean="0">
                <a:latin typeface="Arial Rounded MT Bold" pitchFamily="34" charset="0"/>
              </a:rPr>
              <a:t>ένας </a:t>
            </a:r>
            <a:r>
              <a:rPr lang="el-GR" sz="2400" dirty="0" smtClean="0">
                <a:latin typeface="Arial Rounded MT Bold" pitchFamily="34" charset="0"/>
              </a:rPr>
              <a:t>τον </a:t>
            </a:r>
            <a:r>
              <a:rPr lang="el-GR" sz="2400" dirty="0" smtClean="0">
                <a:latin typeface="Arial Rounded MT Bold" pitchFamily="34" charset="0"/>
              </a:rPr>
              <a:t>άλλον</a:t>
            </a:r>
            <a:r>
              <a:rPr lang="en-US" sz="2400" dirty="0" smtClean="0">
                <a:latin typeface="Arial Rounded MT Bold" pitchFamily="34" charset="0"/>
              </a:rPr>
              <a:t>: </a:t>
            </a:r>
            <a:r>
              <a:rPr lang="en-US" sz="2400" dirty="0" smtClean="0">
                <a:latin typeface="Arial Rounded MT Bold" pitchFamily="34" charset="0"/>
              </a:rPr>
              <a:t>“Brown bear, brown bear, what do you see?…”</a:t>
            </a:r>
            <a:endParaRPr lang="el-GR" sz="2400" dirty="0"/>
          </a:p>
        </p:txBody>
      </p:sp>
      <p:pic>
        <p:nvPicPr>
          <p:cNvPr id="32770" name="Picture 2" descr="I:\A' ΘΕΟΔΩΡΑ\eTwinning\LET;S READ\GREECE\Photo-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I:\A' ΘΕΟΔΩΡΑ\eTwinning\LET;S READ\GREECE\Photo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1412776"/>
            <a:ext cx="43204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I:\A' ΘΕΟΔΩΡΑ\eTwinning\LET;S READ\GREECE\Photo-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971600" y="0"/>
            <a:ext cx="81724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400" dirty="0" smtClean="0">
                <a:latin typeface="Arial Rounded MT Bold" pitchFamily="34" charset="0"/>
              </a:rPr>
              <a:t>Τέλος, </a:t>
            </a:r>
            <a:r>
              <a:rPr lang="el-GR" sz="2400" dirty="0" smtClean="0">
                <a:latin typeface="Arial Rounded MT Bold" pitchFamily="34" charset="0"/>
              </a:rPr>
              <a:t>θα </a:t>
            </a:r>
            <a:r>
              <a:rPr lang="el-GR" sz="2400" dirty="0" smtClean="0">
                <a:latin typeface="Arial Rounded MT Bold" pitchFamily="34" charset="0"/>
              </a:rPr>
              <a:t>χρωμάτιζαν </a:t>
            </a:r>
            <a:r>
              <a:rPr lang="el-GR" sz="2400" dirty="0" smtClean="0">
                <a:latin typeface="Arial Rounded MT Bold" pitchFamily="34" charset="0"/>
              </a:rPr>
              <a:t>το </a:t>
            </a:r>
            <a:r>
              <a:rPr lang="el-GR" sz="2400" dirty="0" smtClean="0">
                <a:latin typeface="Arial Rounded MT Bold" pitchFamily="34" charset="0"/>
              </a:rPr>
              <a:t>βιβλιαράκι </a:t>
            </a:r>
            <a:r>
              <a:rPr lang="el-GR" sz="2400" dirty="0" smtClean="0">
                <a:latin typeface="Arial Rounded MT Bold" pitchFamily="34" charset="0"/>
              </a:rPr>
              <a:t>με τα 5 </a:t>
            </a:r>
            <a:r>
              <a:rPr lang="el-GR" sz="2400" dirty="0" smtClean="0">
                <a:latin typeface="Arial Rounded MT Bold" pitchFamily="34" charset="0"/>
              </a:rPr>
              <a:t>ζώα </a:t>
            </a:r>
            <a:r>
              <a:rPr lang="el-GR" sz="2400" dirty="0" smtClean="0">
                <a:latin typeface="Arial Rounded MT Bold" pitchFamily="34" charset="0"/>
              </a:rPr>
              <a:t>που </a:t>
            </a:r>
            <a:r>
              <a:rPr lang="el-GR" sz="2400" dirty="0" smtClean="0">
                <a:latin typeface="Arial Rounded MT Bold" pitchFamily="34" charset="0"/>
              </a:rPr>
              <a:t>είχαν διαλέξει </a:t>
            </a:r>
            <a:r>
              <a:rPr lang="el-GR" sz="2400" dirty="0" smtClean="0">
                <a:latin typeface="Arial Rounded MT Bold" pitchFamily="34" charset="0"/>
              </a:rPr>
              <a:t>για να </a:t>
            </a:r>
            <a:r>
              <a:rPr lang="el-GR" sz="2400" dirty="0" smtClean="0">
                <a:latin typeface="Arial Rounded MT Bold" pitchFamily="34" charset="0"/>
              </a:rPr>
              <a:t>συμπεριληφθεί </a:t>
            </a:r>
            <a:r>
              <a:rPr lang="el-GR" sz="2400" dirty="0" smtClean="0">
                <a:latin typeface="Arial Rounded MT Bold" pitchFamily="34" charset="0"/>
              </a:rPr>
              <a:t>στο </a:t>
            </a:r>
            <a:r>
              <a:rPr lang="el-GR" sz="2400" dirty="0" smtClean="0">
                <a:latin typeface="Arial Rounded MT Bold" pitchFamily="34" charset="0"/>
              </a:rPr>
              <a:t>συνεργατικό ηλεκτρονικό βιβλίο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l-GR" sz="2400" dirty="0" smtClean="0">
                <a:latin typeface="Arial Rounded MT Bold" pitchFamily="34" charset="0"/>
              </a:rPr>
              <a:t>( </a:t>
            </a:r>
            <a:r>
              <a:rPr lang="en-US" sz="2400" dirty="0" smtClean="0">
                <a:latin typeface="Arial Rounded MT Bold" pitchFamily="34" charset="0"/>
              </a:rPr>
              <a:t>eBook)</a:t>
            </a:r>
            <a:r>
              <a:rPr lang="el-GR" sz="2400" dirty="0" smtClean="0">
                <a:latin typeface="Arial Rounded MT Bold" pitchFamily="34" charset="0"/>
              </a:rPr>
              <a:t> το οποίο </a:t>
            </a:r>
            <a:r>
              <a:rPr lang="el-GR" sz="2400" dirty="0" smtClean="0">
                <a:latin typeface="Arial Rounded MT Bold" pitchFamily="34" charset="0"/>
              </a:rPr>
              <a:t>θα </a:t>
            </a:r>
            <a:r>
              <a:rPr lang="el-GR" sz="2400" dirty="0" smtClean="0">
                <a:latin typeface="Arial Rounded MT Bold" pitchFamily="34" charset="0"/>
              </a:rPr>
              <a:t>δημιουργούσαμε μαζί </a:t>
            </a:r>
            <a:r>
              <a:rPr lang="el-GR" sz="2400" dirty="0" smtClean="0">
                <a:latin typeface="Arial Rounded MT Bold" pitchFamily="34" charset="0"/>
              </a:rPr>
              <a:t>με τα </a:t>
            </a:r>
            <a:r>
              <a:rPr lang="el-GR" sz="2400" dirty="0" smtClean="0">
                <a:latin typeface="Arial Rounded MT Bold" pitchFamily="34" charset="0"/>
              </a:rPr>
              <a:t>άλλα συνεργαζόμενα Ευρωπαϊκά σχολεία από το πρόγραμμα </a:t>
            </a:r>
            <a:r>
              <a:rPr lang="en-US" sz="2400" dirty="0" smtClean="0">
                <a:latin typeface="Arial Rounded MT Bold" pitchFamily="34" charset="0"/>
              </a:rPr>
              <a:t>eTwinning</a:t>
            </a:r>
            <a:r>
              <a:rPr lang="en-US" sz="2400" dirty="0" smtClean="0">
                <a:latin typeface="Arial Rounded MT Bold" pitchFamily="34" charset="0"/>
              </a:rPr>
              <a:t>. </a:t>
            </a:r>
            <a:r>
              <a:rPr lang="el-GR" sz="2400" dirty="0" smtClean="0">
                <a:latin typeface="Arial Rounded MT Bold" pitchFamily="34" charset="0"/>
              </a:rPr>
              <a:t>Αυτό το βιβλίο</a:t>
            </a:r>
            <a:r>
              <a:rPr lang="el-GR" sz="2400" dirty="0" smtClean="0">
                <a:latin typeface="Arial Rounded MT Bold" pitchFamily="34" charset="0"/>
              </a:rPr>
              <a:t> </a:t>
            </a:r>
            <a:r>
              <a:rPr lang="el-GR" sz="2400" dirty="0" smtClean="0">
                <a:latin typeface="Arial Rounded MT Bold" pitchFamily="34" charset="0"/>
              </a:rPr>
              <a:t>θα </a:t>
            </a:r>
            <a:r>
              <a:rPr lang="el-GR" sz="2400" dirty="0" smtClean="0">
                <a:latin typeface="Arial Rounded MT Bold" pitchFamily="34" charset="0"/>
              </a:rPr>
              <a:t>ήταν </a:t>
            </a:r>
            <a:r>
              <a:rPr lang="el-GR" sz="2400" dirty="0" smtClean="0">
                <a:latin typeface="Arial Rounded MT Bold" pitchFamily="34" charset="0"/>
              </a:rPr>
              <a:t>μια </a:t>
            </a:r>
            <a:r>
              <a:rPr lang="el-GR" sz="2400" dirty="0" smtClean="0">
                <a:latin typeface="Arial Rounded MT Bold" pitchFamily="34" charset="0"/>
              </a:rPr>
              <a:t>συνέχεια </a:t>
            </a:r>
            <a:r>
              <a:rPr lang="el-GR" sz="2400" dirty="0" smtClean="0">
                <a:latin typeface="Arial Rounded MT Bold" pitchFamily="34" charset="0"/>
              </a:rPr>
              <a:t>της </a:t>
            </a:r>
            <a:r>
              <a:rPr lang="el-GR" sz="2400" dirty="0" smtClean="0">
                <a:latin typeface="Arial Rounded MT Bold" pitchFamily="34" charset="0"/>
              </a:rPr>
              <a:t>ιστορίας </a:t>
            </a:r>
            <a:r>
              <a:rPr lang="el-GR" sz="2400" dirty="0" smtClean="0">
                <a:latin typeface="Arial Rounded MT Bold" pitchFamily="34" charset="0"/>
              </a:rPr>
              <a:t>της </a:t>
            </a:r>
            <a:r>
              <a:rPr lang="el-GR" sz="2400" dirty="0" smtClean="0">
                <a:latin typeface="Arial Rounded MT Bold" pitchFamily="34" charset="0"/>
              </a:rPr>
              <a:t>«</a:t>
            </a:r>
            <a:r>
              <a:rPr lang="el-GR" sz="2400" dirty="0" smtClean="0">
                <a:latin typeface="Arial Rounded MT Bold" pitchFamily="34" charset="0"/>
              </a:rPr>
              <a:t>Κ</a:t>
            </a:r>
            <a:r>
              <a:rPr lang="el-GR" sz="2400" dirty="0" smtClean="0">
                <a:latin typeface="Arial Rounded MT Bold" pitchFamily="34" charset="0"/>
              </a:rPr>
              <a:t>αφέ Αρκούδας»...</a:t>
            </a:r>
            <a:endParaRPr lang="en-US" sz="2400" dirty="0" smtClean="0">
              <a:hlinkClick r:id="rId2"/>
            </a:endParaRPr>
          </a:p>
          <a:p>
            <a:r>
              <a:rPr lang="en-US" sz="2400" dirty="0" smtClean="0">
                <a:hlinkClick r:id="rId2"/>
              </a:rPr>
              <a:t>http://issuu.com/etwinningletsreadproject/docs/french__polish_and_greek_team/1</a:t>
            </a:r>
            <a:endParaRPr lang="el-GR" sz="2400" dirty="0"/>
          </a:p>
        </p:txBody>
      </p:sp>
      <p:pic>
        <p:nvPicPr>
          <p:cNvPr id="20482" name="Picture 2" descr="http://img09.deviantart.net/9210/i/2013/196/a/c/rainbow_unicorn_by_iridalaoi-d6djq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996953"/>
            <a:ext cx="6862008" cy="3861048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734600" y="2852936"/>
            <a:ext cx="50604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“Rainbow unicorn”</a:t>
            </a:r>
            <a:endParaRPr lang="el-GR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539552" y="227687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3960440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124744"/>
            <a:ext cx="3919742" cy="51845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1115616" y="0"/>
            <a:ext cx="7602048" cy="9087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l-GR" sz="3200" dirty="0" smtClean="0"/>
              <a:t>Η συμμετοχή μας στο</a:t>
            </a:r>
            <a:r>
              <a:rPr lang="en-US" sz="3200" dirty="0" smtClean="0"/>
              <a:t> eBook </a:t>
            </a:r>
            <a:r>
              <a:rPr lang="el-GR" sz="3200" dirty="0" smtClean="0"/>
              <a:t> με ζωγραφιές από τους δικούς μας μαθητές</a:t>
            </a:r>
            <a:endParaRPr lang="el-GR" sz="3200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610</TotalTime>
  <Words>263</Words>
  <Application>Microsoft Office PowerPoint</Application>
  <PresentationFormat>Προβολή στην οθόνη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Ηλιοστάσιο</vt:lpstr>
      <vt:lpstr>BROWN BEAR, BROWN BEAR, WHAT DO YOU SEE?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Η συμμετοχή μας στο eBook  με ζωγραφιές από τους δικούς μας μαθητές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BEAR WHAT DO YOU SEE?</dc:title>
  <dc:creator>stamatis</dc:creator>
  <cp:lastModifiedBy>stamatis</cp:lastModifiedBy>
  <cp:revision>56</cp:revision>
  <dcterms:created xsi:type="dcterms:W3CDTF">2015-11-15T07:10:59Z</dcterms:created>
  <dcterms:modified xsi:type="dcterms:W3CDTF">2016-01-21T17:30:54Z</dcterms:modified>
</cp:coreProperties>
</file>