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5" r:id="rId2"/>
    <p:sldId id="264" r:id="rId3"/>
    <p:sldId id="257" r:id="rId4"/>
    <p:sldId id="259" r:id="rId5"/>
    <p:sldId id="260" r:id="rId6"/>
    <p:sldId id="256" r:id="rId7"/>
    <p:sldId id="258" r:id="rId8"/>
    <p:sldId id="261" r:id="rId9"/>
    <p:sldId id="262" r:id="rId10"/>
    <p:sldId id="263"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0"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smtClean="0"/>
              <a:t>Στυλ κύριου τίτλου</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CEA7B0A-EC9F-4BD8-8A0B-97E866FD560A}" type="datetimeFigureOut">
              <a:rPr lang="el-GR" smtClean="0"/>
              <a:t>12/7/2018</a:t>
            </a:fld>
            <a:endParaRPr lang="el-G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16DD2B87-3A11-4126-B249-BA16EFA8E354}" type="slidenum">
              <a:rPr lang="el-GR" smtClean="0"/>
              <a:t>‹#›</a:t>
            </a:fld>
            <a:endParaRPr lang="el-GR"/>
          </a:p>
        </p:txBody>
      </p:sp>
    </p:spTree>
    <p:extLst>
      <p:ext uri="{BB962C8B-B14F-4D97-AF65-F5344CB8AC3E}">
        <p14:creationId xmlns:p14="http://schemas.microsoft.com/office/powerpoint/2010/main" val="2387630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CEA7B0A-EC9F-4BD8-8A0B-97E866FD560A}" type="datetimeFigureOut">
              <a:rPr lang="el-GR" smtClean="0"/>
              <a:t>12/7/2018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DD2B87-3A11-4126-B249-BA16EFA8E354}" type="slidenum">
              <a:rPr lang="el-GR" smtClean="0"/>
              <a:t>‹#›</a:t>
            </a:fld>
            <a:endParaRPr lang="el-GR"/>
          </a:p>
        </p:txBody>
      </p:sp>
    </p:spTree>
    <p:extLst>
      <p:ext uri="{BB962C8B-B14F-4D97-AF65-F5344CB8AC3E}">
        <p14:creationId xmlns:p14="http://schemas.microsoft.com/office/powerpoint/2010/main" val="2179016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CEA7B0A-EC9F-4BD8-8A0B-97E866FD560A}" type="datetimeFigureOut">
              <a:rPr lang="el-GR" smtClean="0"/>
              <a:t>12/7/2018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DD2B87-3A11-4126-B249-BA16EFA8E354}" type="slidenum">
              <a:rPr lang="el-GR" smtClean="0"/>
              <a:t>‹#›</a:t>
            </a:fld>
            <a:endParaRPr lang="el-GR"/>
          </a:p>
        </p:txBody>
      </p:sp>
    </p:spTree>
    <p:extLst>
      <p:ext uri="{BB962C8B-B14F-4D97-AF65-F5344CB8AC3E}">
        <p14:creationId xmlns:p14="http://schemas.microsoft.com/office/powerpoint/2010/main" val="21958699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CEA7B0A-EC9F-4BD8-8A0B-97E866FD560A}" type="datetimeFigureOut">
              <a:rPr lang="el-GR" smtClean="0"/>
              <a:t>12/7/2018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6DD2B87-3A11-4126-B249-BA16EFA8E354}" type="slidenum">
              <a:rPr lang="el-GR" smtClean="0"/>
              <a:t>‹#›</a:t>
            </a:fld>
            <a:endParaRPr lang="el-GR"/>
          </a:p>
        </p:txBody>
      </p:sp>
    </p:spTree>
    <p:extLst>
      <p:ext uri="{BB962C8B-B14F-4D97-AF65-F5344CB8AC3E}">
        <p14:creationId xmlns:p14="http://schemas.microsoft.com/office/powerpoint/2010/main" val="16990220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CEA7B0A-EC9F-4BD8-8A0B-97E866FD560A}" type="datetimeFigureOut">
              <a:rPr lang="el-GR" smtClean="0"/>
              <a:t>12/7/2018</a:t>
            </a:fld>
            <a:endParaRPr lang="el-G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8604504" y="5211060"/>
            <a:ext cx="2112264" cy="228600"/>
          </a:xfrm>
        </p:spPr>
        <p:txBody>
          <a:bodyPr/>
          <a:lstStyle/>
          <a:p>
            <a:fld id="{16DD2B87-3A11-4126-B249-BA16EFA8E354}" type="slidenum">
              <a:rPr lang="el-GR" smtClean="0"/>
              <a:t>‹#›</a:t>
            </a:fld>
            <a:endParaRPr lang="el-GR"/>
          </a:p>
        </p:txBody>
      </p:sp>
    </p:spTree>
    <p:extLst>
      <p:ext uri="{BB962C8B-B14F-4D97-AF65-F5344CB8AC3E}">
        <p14:creationId xmlns:p14="http://schemas.microsoft.com/office/powerpoint/2010/main" val="37868158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ECEA7B0A-EC9F-4BD8-8A0B-97E866FD560A}" type="datetimeFigureOut">
              <a:rPr lang="el-GR" smtClean="0"/>
              <a:t>12/7/2018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DD2B87-3A11-4126-B249-BA16EFA8E354}" type="slidenum">
              <a:rPr lang="el-GR" smtClean="0"/>
              <a:t>‹#›</a:t>
            </a:fld>
            <a:endParaRPr lang="el-GR"/>
          </a:p>
        </p:txBody>
      </p:sp>
    </p:spTree>
    <p:extLst>
      <p:ext uri="{BB962C8B-B14F-4D97-AF65-F5344CB8AC3E}">
        <p14:creationId xmlns:p14="http://schemas.microsoft.com/office/powerpoint/2010/main" val="31531469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CEA7B0A-EC9F-4BD8-8A0B-97E866FD560A}" type="datetimeFigureOut">
              <a:rPr lang="el-GR" smtClean="0"/>
              <a:t>12/7/2018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6DD2B87-3A11-4126-B249-BA16EFA8E354}" type="slidenum">
              <a:rPr lang="el-GR" smtClean="0"/>
              <a:t>‹#›</a:t>
            </a:fld>
            <a:endParaRPr lang="el-GR"/>
          </a:p>
        </p:txBody>
      </p:sp>
    </p:spTree>
    <p:extLst>
      <p:ext uri="{BB962C8B-B14F-4D97-AF65-F5344CB8AC3E}">
        <p14:creationId xmlns:p14="http://schemas.microsoft.com/office/powerpoint/2010/main" val="3991018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ECEA7B0A-EC9F-4BD8-8A0B-97E866FD560A}" type="datetimeFigureOut">
              <a:rPr lang="el-GR" smtClean="0"/>
              <a:t>12/7/2018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6DD2B87-3A11-4126-B249-BA16EFA8E354}" type="slidenum">
              <a:rPr lang="el-GR" smtClean="0"/>
              <a:t>‹#›</a:t>
            </a:fld>
            <a:endParaRPr lang="el-GR"/>
          </a:p>
        </p:txBody>
      </p:sp>
    </p:spTree>
    <p:extLst>
      <p:ext uri="{BB962C8B-B14F-4D97-AF65-F5344CB8AC3E}">
        <p14:creationId xmlns:p14="http://schemas.microsoft.com/office/powerpoint/2010/main" val="8267712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A7B0A-EC9F-4BD8-8A0B-97E866FD560A}" type="datetimeFigureOut">
              <a:rPr lang="el-GR" smtClean="0"/>
              <a:t>12/7/2018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6DD2B87-3A11-4126-B249-BA16EFA8E354}" type="slidenum">
              <a:rPr lang="el-GR" smtClean="0"/>
              <a:t>‹#›</a:t>
            </a:fld>
            <a:endParaRPr lang="el-GR"/>
          </a:p>
        </p:txBody>
      </p:sp>
    </p:spTree>
    <p:extLst>
      <p:ext uri="{BB962C8B-B14F-4D97-AF65-F5344CB8AC3E}">
        <p14:creationId xmlns:p14="http://schemas.microsoft.com/office/powerpoint/2010/main" val="11001757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l-GR" smtClean="0"/>
              <a:t>Στυλ κύριου τίτλου</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8" name="Date Placeholder 7"/>
          <p:cNvSpPr>
            <a:spLocks noGrp="1"/>
          </p:cNvSpPr>
          <p:nvPr>
            <p:ph type="dt" sz="half" idx="10"/>
          </p:nvPr>
        </p:nvSpPr>
        <p:spPr/>
        <p:txBody>
          <a:bodyPr/>
          <a:lstStyle/>
          <a:p>
            <a:fld id="{ECEA7B0A-EC9F-4BD8-8A0B-97E866FD560A}" type="datetimeFigureOut">
              <a:rPr lang="el-GR" smtClean="0"/>
              <a:t>12/7/2018</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16DD2B87-3A11-4126-B249-BA16EFA8E354}" type="slidenum">
              <a:rPr lang="el-GR" smtClean="0"/>
              <a:t>‹#›</a:t>
            </a:fld>
            <a:endParaRPr lang="el-G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38164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CEA7B0A-EC9F-4BD8-8A0B-97E866FD560A}" type="datetimeFigureOut">
              <a:rPr lang="el-GR" smtClean="0"/>
              <a:t>12/7/2018</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16DD2B87-3A11-4126-B249-BA16EFA8E354}" type="slidenum">
              <a:rPr lang="el-GR" smtClean="0"/>
              <a:t>‹#›</a:t>
            </a:fld>
            <a:endParaRPr lang="el-G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30158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CEA7B0A-EC9F-4BD8-8A0B-97E866FD560A}" type="datetimeFigureOut">
              <a:rPr lang="el-GR" smtClean="0"/>
              <a:t>12/7/2018</a:t>
            </a:fld>
            <a:endParaRPr lang="el-G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16DD2B87-3A11-4126-B249-BA16EFA8E354}" type="slidenum">
              <a:rPr lang="el-GR" smtClean="0"/>
              <a:t>‹#›</a:t>
            </a:fld>
            <a:endParaRPr lang="el-GR"/>
          </a:p>
        </p:txBody>
      </p:sp>
    </p:spTree>
    <p:extLst>
      <p:ext uri="{BB962C8B-B14F-4D97-AF65-F5344CB8AC3E}">
        <p14:creationId xmlns:p14="http://schemas.microsoft.com/office/powerpoint/2010/main" val="18746268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Parthenon"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youtube.com/watch?v=aGitmYl6U9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https://www.smithsonianmag.com/arts-culture/true-colors-17888/"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39800" y="4157889"/>
            <a:ext cx="10058400" cy="1333046"/>
          </a:xfrm>
          <a:solidFill>
            <a:schemeClr val="accent2">
              <a:lumMod val="60000"/>
              <a:lumOff val="40000"/>
            </a:schemeClr>
          </a:solidFill>
          <a:ln w="12700">
            <a:solidFill>
              <a:schemeClr val="tx1"/>
            </a:solidFill>
          </a:ln>
        </p:spPr>
        <p:txBody>
          <a:bodyPr/>
          <a:lstStyle/>
          <a:p>
            <a:r>
              <a:rPr lang="en-US" sz="2900" dirty="0">
                <a:solidFill>
                  <a:prstClr val="black"/>
                </a:solidFill>
                <a:effectLst>
                  <a:outerShdw blurRad="50000" dist="30000" dir="5400000" algn="tl" rotWithShape="0">
                    <a:srgbClr val="000000">
                      <a:alpha val="30000"/>
                    </a:srgbClr>
                  </a:outerShdw>
                </a:effectLst>
                <a:latin typeface="Gill Sans MT"/>
              </a:rPr>
              <a:t>With the support of the Erasmus+ </a:t>
            </a:r>
            <a:r>
              <a:rPr lang="en-US" sz="2900" dirty="0" err="1">
                <a:solidFill>
                  <a:prstClr val="black"/>
                </a:solidFill>
                <a:effectLst>
                  <a:outerShdw blurRad="50000" dist="30000" dir="5400000" algn="tl" rotWithShape="0">
                    <a:srgbClr val="000000">
                      <a:alpha val="30000"/>
                    </a:srgbClr>
                  </a:outerShdw>
                </a:effectLst>
                <a:latin typeface="Gill Sans MT"/>
              </a:rPr>
              <a:t>programme</a:t>
            </a:r>
            <a:r>
              <a:rPr lang="en-US" sz="2900" dirty="0">
                <a:solidFill>
                  <a:prstClr val="black"/>
                </a:solidFill>
                <a:effectLst>
                  <a:outerShdw blurRad="50000" dist="30000" dir="5400000" algn="tl" rotWithShape="0">
                    <a:srgbClr val="000000">
                      <a:alpha val="30000"/>
                    </a:srgbClr>
                  </a:outerShdw>
                </a:effectLst>
                <a:latin typeface="Gill Sans MT"/>
              </a:rPr>
              <a:t> of the European Union and the Greek State Scholarships Foundation (I.K.Y.)</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877786" y="225653"/>
            <a:ext cx="8423276" cy="3831502"/>
          </a:xfrm>
          <a:prstGeom prst="rect">
            <a:avLst/>
          </a:prstGeom>
        </p:spPr>
      </p:pic>
      <p:sp>
        <p:nvSpPr>
          <p:cNvPr id="5" name="4 - Ορθογώνιο"/>
          <p:cNvSpPr/>
          <p:nvPr/>
        </p:nvSpPr>
        <p:spPr>
          <a:xfrm>
            <a:off x="1418771" y="5591669"/>
            <a:ext cx="9100457" cy="923330"/>
          </a:xfrm>
          <a:prstGeom prst="rect">
            <a:avLst/>
          </a:prstGeom>
          <a:solidFill>
            <a:sysClr val="window" lastClr="FFFFFF"/>
          </a:solidFill>
          <a:ln w="25400" cap="flat" cmpd="sng" algn="ctr">
            <a:solidFill>
              <a:srgbClr val="FEB80A"/>
            </a:solidFill>
            <a:prstDash val="soli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Gill Sans MT"/>
                <a:ea typeface="+mn-ea"/>
                <a:cs typeface="+mn-cs"/>
              </a:rPr>
              <a:t>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kumimoji="0" lang="el-GR" sz="1800" b="0" i="0" u="none" strike="noStrike" kern="0" cap="none" spc="0" normalizeH="0" baseline="0" noProof="0" dirty="0" smtClean="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7951413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a:extLst>
              <a:ext uri="{28A0092B-C50C-407E-A947-70E740481C1C}">
                <a14:useLocalDpi xmlns:a14="http://schemas.microsoft.com/office/drawing/2010/main" val="0"/>
              </a:ext>
            </a:extLst>
          </a:blip>
          <a:srcRect t="9972" b="17483"/>
          <a:stretch/>
        </p:blipFill>
        <p:spPr>
          <a:xfrm>
            <a:off x="59376" y="95003"/>
            <a:ext cx="5533901" cy="6858000"/>
          </a:xfrm>
        </p:spPr>
      </p:pic>
      <p:sp>
        <p:nvSpPr>
          <p:cNvPr id="5" name="Κατακόρυφος πάπυρος 4"/>
          <p:cNvSpPr/>
          <p:nvPr/>
        </p:nvSpPr>
        <p:spPr>
          <a:xfrm>
            <a:off x="1840674" y="3455720"/>
            <a:ext cx="4263242" cy="349728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1)Who were the architects of the Parthenon?</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l-GR" dirty="0"/>
          </a:p>
        </p:txBody>
      </p:sp>
      <p:sp>
        <p:nvSpPr>
          <p:cNvPr id="6" name="Ορθογώνιο 5"/>
          <p:cNvSpPr/>
          <p:nvPr/>
        </p:nvSpPr>
        <p:spPr>
          <a:xfrm>
            <a:off x="2493817" y="4868883"/>
            <a:ext cx="2956956" cy="43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Aristotle and Plato</a:t>
            </a:r>
            <a:endParaRPr lang="el-GR" dirty="0"/>
          </a:p>
        </p:txBody>
      </p:sp>
      <p:sp>
        <p:nvSpPr>
          <p:cNvPr id="7" name="Ορθογώνιο 6"/>
          <p:cNvSpPr/>
          <p:nvPr/>
        </p:nvSpPr>
        <p:spPr>
          <a:xfrm>
            <a:off x="2493817" y="5471556"/>
            <a:ext cx="2956956" cy="43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 </a:t>
            </a:r>
            <a:r>
              <a:rPr lang="en-US" dirty="0" err="1" smtClean="0"/>
              <a:t>Ictinos</a:t>
            </a:r>
            <a:r>
              <a:rPr lang="en-US" dirty="0" smtClean="0"/>
              <a:t> and </a:t>
            </a:r>
            <a:r>
              <a:rPr lang="en-US" dirty="0" err="1" smtClean="0"/>
              <a:t>Callicrates</a:t>
            </a:r>
            <a:endParaRPr lang="el-GR" dirty="0"/>
          </a:p>
        </p:txBody>
      </p:sp>
      <p:sp>
        <p:nvSpPr>
          <p:cNvPr id="8" name="Ορθογώνιο 7"/>
          <p:cNvSpPr/>
          <p:nvPr/>
        </p:nvSpPr>
        <p:spPr>
          <a:xfrm>
            <a:off x="2493817" y="6212279"/>
            <a:ext cx="2956956" cy="43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 Elgin and Byron</a:t>
            </a:r>
            <a:endParaRPr lang="el-GR" dirty="0"/>
          </a:p>
        </p:txBody>
      </p:sp>
      <p:pic>
        <p:nvPicPr>
          <p:cNvPr id="10" name="Εικόνα 9"/>
          <p:cNvPicPr>
            <a:picLocks noChangeAspect="1"/>
          </p:cNvPicPr>
          <p:nvPr/>
        </p:nvPicPr>
        <p:blipFill rotWithShape="1">
          <a:blip r:embed="rId3" cstate="print">
            <a:extLst>
              <a:ext uri="{28A0092B-C50C-407E-A947-70E740481C1C}">
                <a14:useLocalDpi xmlns:a14="http://schemas.microsoft.com/office/drawing/2010/main" val="0"/>
              </a:ext>
            </a:extLst>
          </a:blip>
          <a:srcRect l="14402" r="12500"/>
          <a:stretch/>
        </p:blipFill>
        <p:spPr>
          <a:xfrm rot="5400000">
            <a:off x="5756060" y="350267"/>
            <a:ext cx="6882756" cy="6187045"/>
          </a:xfrm>
          <a:prstGeom prst="rect">
            <a:avLst/>
          </a:prstGeom>
        </p:spPr>
      </p:pic>
      <p:sp>
        <p:nvSpPr>
          <p:cNvPr id="11" name="Οριζόντιος πάπυρος 10"/>
          <p:cNvSpPr/>
          <p:nvPr/>
        </p:nvSpPr>
        <p:spPr>
          <a:xfrm>
            <a:off x="6382982" y="4131758"/>
            <a:ext cx="4857009" cy="278647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2)What were the true </a:t>
            </a:r>
            <a:r>
              <a:rPr lang="en-US" dirty="0" err="1" smtClean="0"/>
              <a:t>colours</a:t>
            </a:r>
            <a:r>
              <a:rPr lang="en-US" dirty="0" smtClean="0"/>
              <a:t> of the Parthenon?</a:t>
            </a:r>
          </a:p>
          <a:p>
            <a:pPr algn="ctr"/>
            <a:endParaRPr lang="en-US" dirty="0"/>
          </a:p>
          <a:p>
            <a:pPr algn="ctr"/>
            <a:endParaRPr lang="en-US" dirty="0" smtClean="0"/>
          </a:p>
          <a:p>
            <a:pPr algn="ctr"/>
            <a:endParaRPr lang="en-US" dirty="0"/>
          </a:p>
          <a:p>
            <a:pPr algn="ctr"/>
            <a:endParaRPr lang="el-GR" dirty="0"/>
          </a:p>
        </p:txBody>
      </p:sp>
      <p:sp>
        <p:nvSpPr>
          <p:cNvPr id="12" name="Ορθογώνιο 11"/>
          <p:cNvSpPr/>
          <p:nvPr/>
        </p:nvSpPr>
        <p:spPr>
          <a:xfrm>
            <a:off x="6935188" y="5361709"/>
            <a:ext cx="3752603"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orange and purple</a:t>
            </a:r>
            <a:endParaRPr lang="el-GR" dirty="0"/>
          </a:p>
        </p:txBody>
      </p:sp>
      <p:sp>
        <p:nvSpPr>
          <p:cNvPr id="13" name="Ορθογώνιο 12"/>
          <p:cNvSpPr/>
          <p:nvPr/>
        </p:nvSpPr>
        <p:spPr>
          <a:xfrm>
            <a:off x="6935186" y="5780673"/>
            <a:ext cx="3752603"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 yellow, blue and red-brown</a:t>
            </a:r>
            <a:endParaRPr lang="el-GR" dirty="0"/>
          </a:p>
        </p:txBody>
      </p:sp>
      <p:sp>
        <p:nvSpPr>
          <p:cNvPr id="14" name="Ορθογώνιο 13"/>
          <p:cNvSpPr/>
          <p:nvPr/>
        </p:nvSpPr>
        <p:spPr>
          <a:xfrm>
            <a:off x="6935187" y="6199638"/>
            <a:ext cx="3752603"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 grey and white</a:t>
            </a:r>
            <a:endParaRPr lang="el-GR" dirty="0"/>
          </a:p>
        </p:txBody>
      </p:sp>
      <p:sp>
        <p:nvSpPr>
          <p:cNvPr id="15" name="Ορθογώνιο 14"/>
          <p:cNvSpPr/>
          <p:nvPr/>
        </p:nvSpPr>
        <p:spPr>
          <a:xfrm rot="21001470">
            <a:off x="3680956" y="1921362"/>
            <a:ext cx="4261871" cy="92333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WELL DONE!</a:t>
            </a:r>
            <a:endParaRPr lang="el-GR" sz="5400" b="1" cap="none" spc="0" dirty="0">
              <a:ln/>
              <a:solidFill>
                <a:schemeClr val="accent3"/>
              </a:solidFill>
              <a:effectLst/>
            </a:endParaRPr>
          </a:p>
        </p:txBody>
      </p:sp>
    </p:spTree>
    <p:extLst>
      <p:ext uri="{BB962C8B-B14F-4D97-AF65-F5344CB8AC3E}">
        <p14:creationId xmlns:p14="http://schemas.microsoft.com/office/powerpoint/2010/main" val="38392257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250" fill="hold"/>
                                        <p:tgtEl>
                                          <p:spTgt spid="7"/>
                                        </p:tgtEl>
                                        <p:attrNameLst>
                                          <p:attrName>fillcolor</p:attrName>
                                        </p:attrNameLst>
                                      </p:cBhvr>
                                      <p:to>
                                        <a:srgbClr val="FF0000"/>
                                      </p:to>
                                    </p:animClr>
                                    <p:set>
                                      <p:cBhvr>
                                        <p:cTn id="7" dur="1250" fill="hold"/>
                                        <p:tgtEl>
                                          <p:spTgt spid="7"/>
                                        </p:tgtEl>
                                        <p:attrNameLst>
                                          <p:attrName>fill.type</p:attrName>
                                        </p:attrNameLst>
                                      </p:cBhvr>
                                      <p:to>
                                        <p:strVal val="solid"/>
                                      </p:to>
                                    </p:set>
                                    <p:set>
                                      <p:cBhvr>
                                        <p:cTn id="8" dur="1250" fill="hold"/>
                                        <p:tgtEl>
                                          <p:spTgt spid="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250" fill="hold"/>
                                        <p:tgtEl>
                                          <p:spTgt spid="13"/>
                                        </p:tgtEl>
                                        <p:attrNameLst>
                                          <p:attrName>fillcolor</p:attrName>
                                        </p:attrNameLst>
                                      </p:cBhvr>
                                      <p:to>
                                        <a:srgbClr val="FF0000"/>
                                      </p:to>
                                    </p:animClr>
                                    <p:set>
                                      <p:cBhvr>
                                        <p:cTn id="13" dur="1250" fill="hold"/>
                                        <p:tgtEl>
                                          <p:spTgt spid="13"/>
                                        </p:tgtEl>
                                        <p:attrNameLst>
                                          <p:attrName>fill.type</p:attrName>
                                        </p:attrNameLst>
                                      </p:cBhvr>
                                      <p:to>
                                        <p:strVal val="solid"/>
                                      </p:to>
                                    </p:set>
                                    <p:set>
                                      <p:cBhvr>
                                        <p:cTn id="14" dur="1250" fill="hold"/>
                                        <p:tgtEl>
                                          <p:spTgt spid="13"/>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05247" y="257625"/>
            <a:ext cx="7307433" cy="1174330"/>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dirty="0" smtClean="0">
                <a:latin typeface="Algerian" panose="04020705040A02060702" pitchFamily="82" charset="0"/>
              </a:rPr>
              <a:t>THE PARTHENON OF ATHENS</a:t>
            </a:r>
            <a:endParaRPr lang="el-GR" dirty="0"/>
          </a:p>
        </p:txBody>
      </p:sp>
      <p:sp>
        <p:nvSpPr>
          <p:cNvPr id="3" name="Θέση περιεχομένου 2"/>
          <p:cNvSpPr>
            <a:spLocks noGrp="1"/>
          </p:cNvSpPr>
          <p:nvPr>
            <p:ph idx="1"/>
          </p:nvPr>
        </p:nvSpPr>
        <p:spPr>
          <a:xfrm>
            <a:off x="9067651" y="1645525"/>
            <a:ext cx="2849336" cy="4559603"/>
          </a:xfrm>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t>SOME HISTORY &amp; A QUIZ</a:t>
            </a:r>
          </a:p>
          <a:p>
            <a:r>
              <a:rPr lang="en-US" sz="2800" b="1" dirty="0" smtClean="0"/>
              <a:t>BY 6</a:t>
            </a:r>
            <a:r>
              <a:rPr lang="en-US" sz="2800" b="1" baseline="30000" dirty="0" smtClean="0"/>
              <a:t>TH</a:t>
            </a:r>
            <a:r>
              <a:rPr lang="en-US" sz="2800" b="1" dirty="0" smtClean="0"/>
              <a:t> </a:t>
            </a:r>
            <a:r>
              <a:rPr lang="en-US" sz="2800" b="1" dirty="0" smtClean="0"/>
              <a:t>GRADE:</a:t>
            </a:r>
          </a:p>
          <a:p>
            <a:r>
              <a:rPr lang="en-US" sz="2800" b="1" dirty="0" smtClean="0"/>
              <a:t>15 PUPILS</a:t>
            </a:r>
            <a:endParaRPr lang="en-US" sz="2800" b="1" dirty="0" smtClean="0"/>
          </a:p>
          <a:p>
            <a:r>
              <a:rPr lang="en-US" sz="2800" b="1" dirty="0" smtClean="0"/>
              <a:t>PAMFILA PRIMARY </a:t>
            </a:r>
            <a:r>
              <a:rPr lang="en-US" sz="2800" b="1" dirty="0" smtClean="0"/>
              <a:t>SCHOOL 2917-18</a:t>
            </a:r>
            <a:endParaRPr lang="el-GR" sz="2800" b="1" dirty="0"/>
          </a:p>
        </p:txBody>
      </p:sp>
      <p:pic>
        <p:nvPicPr>
          <p:cNvPr id="4" name="Εικόνα 3"/>
          <p:cNvPicPr>
            <a:picLocks noChangeAspect="1"/>
          </p:cNvPicPr>
          <p:nvPr/>
        </p:nvPicPr>
        <p:blipFill>
          <a:blip r:embed="rId2"/>
          <a:stretch>
            <a:fillRect/>
          </a:stretch>
        </p:blipFill>
        <p:spPr>
          <a:xfrm>
            <a:off x="3169993" y="1714500"/>
            <a:ext cx="5512773" cy="4016449"/>
          </a:xfrm>
          <a:prstGeom prst="rect">
            <a:avLst/>
          </a:prstGeom>
        </p:spPr>
      </p:pic>
      <p:sp>
        <p:nvSpPr>
          <p:cNvPr id="5" name="TextBox 4"/>
          <p:cNvSpPr txBox="1"/>
          <p:nvPr/>
        </p:nvSpPr>
        <p:spPr>
          <a:xfrm>
            <a:off x="331320" y="3668846"/>
            <a:ext cx="2373927"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t>eTwinning project:</a:t>
            </a:r>
          </a:p>
          <a:p>
            <a:pPr algn="ctr"/>
            <a:r>
              <a:rPr lang="en-US" sz="3200" b="1" dirty="0" smtClean="0"/>
              <a:t>“FORGET ME NOT”</a:t>
            </a:r>
            <a:endParaRPr lang="el-GR" sz="3200" b="1" dirty="0"/>
          </a:p>
        </p:txBody>
      </p:sp>
      <p:pic>
        <p:nvPicPr>
          <p:cNvPr id="6" name="Εικόνα 5"/>
          <p:cNvPicPr>
            <a:picLocks noChangeAspect="1"/>
          </p:cNvPicPr>
          <p:nvPr/>
        </p:nvPicPr>
        <p:blipFill>
          <a:blip r:embed="rId3"/>
          <a:stretch>
            <a:fillRect/>
          </a:stretch>
        </p:blipFill>
        <p:spPr>
          <a:xfrm>
            <a:off x="251458" y="1645525"/>
            <a:ext cx="2533650" cy="1809750"/>
          </a:xfrm>
          <a:prstGeom prst="rect">
            <a:avLst/>
          </a:prstGeom>
        </p:spPr>
      </p:pic>
    </p:spTree>
    <p:extLst>
      <p:ext uri="{BB962C8B-B14F-4D97-AF65-F5344CB8AC3E}">
        <p14:creationId xmlns:p14="http://schemas.microsoft.com/office/powerpoint/2010/main" val="14751679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srcRect b="27443"/>
          <a:stretch/>
        </p:blipFill>
        <p:spPr>
          <a:xfrm>
            <a:off x="-3532" y="1"/>
            <a:ext cx="12440629" cy="6857999"/>
          </a:xfrm>
          <a:prstGeom prst="rect">
            <a:avLst/>
          </a:prstGeom>
        </p:spPr>
      </p:pic>
      <p:sp>
        <p:nvSpPr>
          <p:cNvPr id="3" name="Θέση περιεχομένου 2"/>
          <p:cNvSpPr>
            <a:spLocks noGrp="1"/>
          </p:cNvSpPr>
          <p:nvPr>
            <p:ph idx="1"/>
          </p:nvPr>
        </p:nvSpPr>
        <p:spPr>
          <a:xfrm>
            <a:off x="0" y="1"/>
            <a:ext cx="12314712" cy="2838201"/>
          </a:xfrm>
        </p:spPr>
        <p:txBody>
          <a:bodyPr>
            <a:normAutofit/>
          </a:bodyPr>
          <a:lstStyle/>
          <a:p>
            <a:r>
              <a:rPr lang="en-US" b="1" dirty="0"/>
              <a:t>The Parthenon </a:t>
            </a:r>
            <a:r>
              <a:rPr lang="en-US" b="1" dirty="0" smtClean="0"/>
              <a:t>is a temple, on the </a:t>
            </a:r>
            <a:r>
              <a:rPr lang="en-US" b="1" dirty="0" smtClean="0">
                <a:solidFill>
                  <a:srgbClr val="FF0000"/>
                </a:solidFill>
              </a:rPr>
              <a:t>Athenian Acropolis</a:t>
            </a:r>
            <a:r>
              <a:rPr lang="en-US" b="1" dirty="0" smtClean="0"/>
              <a:t>, Greece, dedicated </a:t>
            </a:r>
            <a:r>
              <a:rPr lang="en-US" b="1" dirty="0"/>
              <a:t>to </a:t>
            </a:r>
            <a:r>
              <a:rPr lang="en-US" b="1" dirty="0">
                <a:solidFill>
                  <a:srgbClr val="FF0000"/>
                </a:solidFill>
              </a:rPr>
              <a:t>the goddess Athena</a:t>
            </a:r>
            <a:r>
              <a:rPr lang="en-US" b="1" dirty="0"/>
              <a:t>, whom the people of Athens considered their patron. </a:t>
            </a:r>
            <a:r>
              <a:rPr lang="en-US" b="1" dirty="0" smtClean="0"/>
              <a:t>Construction </a:t>
            </a:r>
            <a:r>
              <a:rPr lang="en-US" b="1" dirty="0"/>
              <a:t>began in 447 BC  </a:t>
            </a:r>
            <a:r>
              <a:rPr lang="en-US" b="1" dirty="0" smtClean="0"/>
              <a:t>and was </a:t>
            </a:r>
            <a:r>
              <a:rPr lang="en-US" b="1" dirty="0"/>
              <a:t>completed in </a:t>
            </a:r>
            <a:r>
              <a:rPr lang="en-US" b="1" dirty="0">
                <a:solidFill>
                  <a:srgbClr val="FF0000"/>
                </a:solidFill>
              </a:rPr>
              <a:t>438 </a:t>
            </a:r>
            <a:r>
              <a:rPr lang="en-US" b="1" dirty="0" smtClean="0">
                <a:solidFill>
                  <a:srgbClr val="FF0000"/>
                </a:solidFill>
              </a:rPr>
              <a:t>BC</a:t>
            </a:r>
            <a:r>
              <a:rPr lang="en-US" b="1" dirty="0" smtClean="0"/>
              <a:t>. </a:t>
            </a:r>
            <a:r>
              <a:rPr lang="en-US" b="1" dirty="0"/>
              <a:t>It is the most important surviving building of Classical Greece</a:t>
            </a:r>
            <a:r>
              <a:rPr lang="en-US" b="1" dirty="0" smtClean="0"/>
              <a:t>, </a:t>
            </a:r>
            <a:r>
              <a:rPr lang="en-US" b="1" dirty="0"/>
              <a:t>considered the zenith of the </a:t>
            </a:r>
            <a:r>
              <a:rPr lang="en-US" b="1" dirty="0">
                <a:solidFill>
                  <a:srgbClr val="FF0000"/>
                </a:solidFill>
              </a:rPr>
              <a:t>Doric order</a:t>
            </a:r>
            <a:r>
              <a:rPr lang="en-US" b="1" dirty="0"/>
              <a:t>. </a:t>
            </a:r>
            <a:r>
              <a:rPr lang="en-US" b="1" dirty="0">
                <a:solidFill>
                  <a:prstClr val="black"/>
                </a:solidFill>
              </a:rPr>
              <a:t>The Parthenon was built under the general supervision of the artist Phidias, who also had charge of the sculptural decoration. The </a:t>
            </a:r>
            <a:r>
              <a:rPr lang="en-US" b="1" dirty="0" smtClean="0">
                <a:solidFill>
                  <a:prstClr val="black"/>
                </a:solidFill>
              </a:rPr>
              <a:t>architects were </a:t>
            </a:r>
            <a:r>
              <a:rPr lang="en-US" b="1" dirty="0" err="1" smtClean="0">
                <a:solidFill>
                  <a:srgbClr val="FF0000"/>
                </a:solidFill>
              </a:rPr>
              <a:t>Ictinos</a:t>
            </a:r>
            <a:r>
              <a:rPr lang="en-US" b="1" dirty="0" smtClean="0">
                <a:solidFill>
                  <a:srgbClr val="FF0000"/>
                </a:solidFill>
              </a:rPr>
              <a:t> and </a:t>
            </a:r>
            <a:r>
              <a:rPr lang="en-US" b="1" dirty="0" err="1" smtClean="0">
                <a:solidFill>
                  <a:srgbClr val="FF0000"/>
                </a:solidFill>
              </a:rPr>
              <a:t>Callicrates</a:t>
            </a:r>
            <a:r>
              <a:rPr lang="en-US" b="1" dirty="0" smtClean="0">
                <a:solidFill>
                  <a:prstClr val="black"/>
                </a:solidFill>
              </a:rPr>
              <a:t>. </a:t>
            </a:r>
            <a:r>
              <a:rPr lang="en-US" b="1" dirty="0" smtClean="0"/>
              <a:t>Its </a:t>
            </a:r>
            <a:r>
              <a:rPr lang="en-US" b="1" dirty="0"/>
              <a:t>decorative sculptures are considered some of the high points of Greek art. The Parthenon is regarded as </a:t>
            </a:r>
            <a:r>
              <a:rPr lang="en-US" b="1" dirty="0" smtClean="0"/>
              <a:t>a </a:t>
            </a:r>
            <a:r>
              <a:rPr lang="en-US" b="1" i="1" dirty="0" smtClean="0">
                <a:solidFill>
                  <a:srgbClr val="FF0000"/>
                </a:solidFill>
              </a:rPr>
              <a:t>symbol </a:t>
            </a:r>
            <a:r>
              <a:rPr lang="en-US" b="1" i="1" dirty="0">
                <a:solidFill>
                  <a:srgbClr val="FF0000"/>
                </a:solidFill>
              </a:rPr>
              <a:t>of Ancient Greece, Athenian </a:t>
            </a:r>
            <a:r>
              <a:rPr lang="en-US" b="1" i="1" dirty="0" smtClean="0">
                <a:solidFill>
                  <a:srgbClr val="FF0000"/>
                </a:solidFill>
              </a:rPr>
              <a:t>democracy, </a:t>
            </a:r>
            <a:r>
              <a:rPr lang="en-US" b="1" i="1" dirty="0">
                <a:solidFill>
                  <a:srgbClr val="FF0000"/>
                </a:solidFill>
              </a:rPr>
              <a:t>western civilization</a:t>
            </a:r>
            <a:r>
              <a:rPr lang="en-US" b="1" dirty="0" smtClean="0"/>
              <a:t>, </a:t>
            </a:r>
            <a:r>
              <a:rPr lang="en-US" b="1" dirty="0"/>
              <a:t>and </a:t>
            </a:r>
            <a:r>
              <a:rPr lang="en-US" b="1" dirty="0">
                <a:solidFill>
                  <a:srgbClr val="FF0000"/>
                </a:solidFill>
              </a:rPr>
              <a:t>one of the world's greatest cultural monuments</a:t>
            </a:r>
            <a:r>
              <a:rPr lang="en-US" b="1" dirty="0"/>
              <a:t>. </a:t>
            </a:r>
            <a:endParaRPr lang="en-US" sz="8000" b="1" dirty="0"/>
          </a:p>
          <a:p>
            <a:endParaRPr lang="en-US" sz="8000" b="1" dirty="0"/>
          </a:p>
          <a:p>
            <a:endParaRPr lang="en-US" sz="8000" b="1" dirty="0" smtClean="0"/>
          </a:p>
          <a:p>
            <a:endParaRPr lang="en-US" sz="8000" b="1" dirty="0" smtClean="0"/>
          </a:p>
          <a:p>
            <a:endParaRPr lang="en-US" sz="8000" b="1" dirty="0"/>
          </a:p>
        </p:txBody>
      </p:sp>
    </p:spTree>
    <p:extLst>
      <p:ext uri="{BB962C8B-B14F-4D97-AF65-F5344CB8AC3E}">
        <p14:creationId xmlns:p14="http://schemas.microsoft.com/office/powerpoint/2010/main" val="1658853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3073069" y="-1"/>
            <a:ext cx="5531264" cy="3111336"/>
          </a:xfrm>
          <a:prstGeom prst="rect">
            <a:avLst/>
          </a:prstGeom>
        </p:spPr>
      </p:pic>
      <p:sp>
        <p:nvSpPr>
          <p:cNvPr id="2" name="Τίτλος 1"/>
          <p:cNvSpPr>
            <a:spLocks noGrp="1"/>
          </p:cNvSpPr>
          <p:nvPr>
            <p:ph type="title"/>
          </p:nvPr>
        </p:nvSpPr>
        <p:spPr>
          <a:xfrm>
            <a:off x="0" y="3360716"/>
            <a:ext cx="12314712" cy="3497283"/>
          </a:xfrm>
        </p:spPr>
        <p:txBody>
          <a:bodyPr>
            <a:noAutofit/>
          </a:bodyPr>
          <a:lstStyle/>
          <a:p>
            <a:pPr marL="228600" lvl="0" indent="-228600">
              <a:spcBef>
                <a:spcPts val="1000"/>
              </a:spcBef>
              <a:buFont typeface="Arial" panose="020B0604020202020204" pitchFamily="34" charset="0"/>
              <a:buChar char="•"/>
            </a:pPr>
            <a:r>
              <a:rPr lang="en-US" sz="2400" b="1" dirty="0" smtClean="0">
                <a:solidFill>
                  <a:prstClr val="black"/>
                </a:solidFill>
                <a:latin typeface="Calibri" panose="020F0502020204030204"/>
                <a:ea typeface="+mn-ea"/>
                <a:cs typeface="+mn-cs"/>
              </a:rPr>
              <a:t>In the final decade of the 6th century AD, the Parthenon was converted into a Christian church dedicated to the Virgin </a:t>
            </a:r>
            <a:r>
              <a:rPr lang="en-US" sz="2400" b="1" dirty="0" err="1" smtClean="0">
                <a:solidFill>
                  <a:prstClr val="black"/>
                </a:solidFill>
                <a:latin typeface="Calibri" panose="020F0502020204030204"/>
                <a:ea typeface="+mn-ea"/>
                <a:cs typeface="+mn-cs"/>
              </a:rPr>
              <a:t>Mary.After</a:t>
            </a:r>
            <a:r>
              <a:rPr lang="en-US" sz="2400" b="1" dirty="0" smtClean="0">
                <a:solidFill>
                  <a:prstClr val="black"/>
                </a:solidFill>
                <a:latin typeface="Calibri" panose="020F0502020204030204"/>
                <a:ea typeface="+mn-ea"/>
                <a:cs typeface="+mn-cs"/>
              </a:rPr>
              <a:t> the Ottoman conquest, it was turned into a mosque in the early 1460s. On 26 September 1687, an Ottoman ammunition dump inside the building was ignited by Venetian bombardment. The resulting explosion severely damaged the Parthenon and its sculptures. </a:t>
            </a:r>
            <a:r>
              <a:rPr lang="en-US" sz="2400" b="1" dirty="0" smtClean="0">
                <a:solidFill>
                  <a:srgbClr val="FF0000"/>
                </a:solidFill>
                <a:latin typeface="Calibri" panose="020F0502020204030204"/>
                <a:ea typeface="+mn-ea"/>
                <a:cs typeface="+mn-cs"/>
              </a:rPr>
              <a:t>From 1800 to 1803</a:t>
            </a:r>
            <a:r>
              <a:rPr lang="en-US" sz="2400" b="1" dirty="0" smtClean="0">
                <a:solidFill>
                  <a:prstClr val="black"/>
                </a:solidFill>
                <a:latin typeface="Calibri" panose="020F0502020204030204"/>
                <a:ea typeface="+mn-ea"/>
                <a:cs typeface="+mn-cs"/>
              </a:rPr>
              <a:t>, Thomas Bruce, 7th </a:t>
            </a:r>
            <a:r>
              <a:rPr lang="en-US" sz="2400" b="1" dirty="0" smtClean="0">
                <a:solidFill>
                  <a:srgbClr val="FF0000"/>
                </a:solidFill>
                <a:latin typeface="Calibri" panose="020F0502020204030204"/>
                <a:ea typeface="+mn-ea"/>
                <a:cs typeface="+mn-cs"/>
              </a:rPr>
              <a:t>Earl of Elgin </a:t>
            </a:r>
            <a:r>
              <a:rPr lang="en-US" sz="2400" b="1" dirty="0" smtClean="0">
                <a:solidFill>
                  <a:prstClr val="black"/>
                </a:solidFill>
                <a:latin typeface="Calibri" panose="020F0502020204030204"/>
                <a:ea typeface="+mn-ea"/>
                <a:cs typeface="+mn-cs"/>
              </a:rPr>
              <a:t>removed </a:t>
            </a:r>
            <a:r>
              <a:rPr lang="en-US" sz="2400" b="1" dirty="0" smtClean="0">
                <a:solidFill>
                  <a:srgbClr val="FF0000"/>
                </a:solidFill>
                <a:latin typeface="Calibri" panose="020F0502020204030204"/>
                <a:ea typeface="+mn-ea"/>
                <a:cs typeface="+mn-cs"/>
              </a:rPr>
              <a:t>253</a:t>
            </a:r>
            <a:r>
              <a:rPr lang="en-US" sz="2400" b="1" dirty="0" smtClean="0">
                <a:solidFill>
                  <a:prstClr val="black"/>
                </a:solidFill>
                <a:latin typeface="Calibri" panose="020F0502020204030204"/>
                <a:ea typeface="+mn-ea"/>
                <a:cs typeface="+mn-cs"/>
              </a:rPr>
              <a:t> of the surviving sculptures with the alleged permission of the Ottoman Empire. These sculptures, now known as the Elgin Marbles or </a:t>
            </a:r>
            <a:r>
              <a:rPr lang="en-US" sz="2400" b="1" dirty="0" smtClean="0">
                <a:solidFill>
                  <a:srgbClr val="FF0000"/>
                </a:solidFill>
                <a:latin typeface="Calibri" panose="020F0502020204030204"/>
                <a:ea typeface="+mn-ea"/>
                <a:cs typeface="+mn-cs"/>
              </a:rPr>
              <a:t>the Parthenon Marbles</a:t>
            </a:r>
            <a:r>
              <a:rPr lang="en-US" sz="2400" b="1" dirty="0" smtClean="0">
                <a:solidFill>
                  <a:prstClr val="black"/>
                </a:solidFill>
                <a:latin typeface="Calibri" panose="020F0502020204030204"/>
                <a:ea typeface="+mn-ea"/>
                <a:cs typeface="+mn-cs"/>
              </a:rPr>
              <a:t>, were sold in 1816 to </a:t>
            </a:r>
            <a:r>
              <a:rPr lang="en-US" sz="2400" b="1" dirty="0" smtClean="0">
                <a:solidFill>
                  <a:srgbClr val="FF0000"/>
                </a:solidFill>
                <a:latin typeface="Calibri" panose="020F0502020204030204"/>
                <a:ea typeface="+mn-ea"/>
                <a:cs typeface="+mn-cs"/>
              </a:rPr>
              <a:t>the British Museum in London</a:t>
            </a:r>
            <a:r>
              <a:rPr lang="en-US" sz="2400" b="1" dirty="0" smtClean="0">
                <a:solidFill>
                  <a:prstClr val="black"/>
                </a:solidFill>
                <a:latin typeface="Calibri" panose="020F0502020204030204"/>
                <a:ea typeface="+mn-ea"/>
                <a:cs typeface="+mn-cs"/>
              </a:rPr>
              <a:t>, where they are now displayed. Since 1983 (on the initiative of Culture Minister Melina </a:t>
            </a:r>
            <a:r>
              <a:rPr lang="en-US" sz="2400" b="1" dirty="0" err="1" smtClean="0">
                <a:solidFill>
                  <a:prstClr val="black"/>
                </a:solidFill>
                <a:latin typeface="Calibri" panose="020F0502020204030204"/>
                <a:ea typeface="+mn-ea"/>
                <a:cs typeface="+mn-cs"/>
              </a:rPr>
              <a:t>Mercouri</a:t>
            </a:r>
            <a:r>
              <a:rPr lang="en-US" sz="2400" b="1" dirty="0" smtClean="0">
                <a:solidFill>
                  <a:prstClr val="black"/>
                </a:solidFill>
                <a:latin typeface="Calibri" panose="020F0502020204030204"/>
                <a:ea typeface="+mn-ea"/>
                <a:cs typeface="+mn-cs"/>
              </a:rPr>
              <a:t>), the Greek government has been committed to the return of the sculptures to Greece. </a:t>
            </a:r>
            <a:r>
              <a:rPr lang="en-US" sz="2400" dirty="0" smtClean="0">
                <a:solidFill>
                  <a:prstClr val="black"/>
                </a:solidFill>
                <a:latin typeface="Calibri" panose="020F0502020204030204"/>
                <a:ea typeface="+mn-ea"/>
                <a:cs typeface="+mn-cs"/>
                <a:hlinkClick r:id="rId3"/>
              </a:rPr>
              <a:t>https://en.wikipedia.org/wiki/Parthenon</a:t>
            </a:r>
            <a:r>
              <a:rPr lang="en-US" sz="2400" dirty="0" smtClean="0">
                <a:solidFill>
                  <a:prstClr val="black"/>
                </a:solidFill>
                <a:latin typeface="Calibri" panose="020F0502020204030204"/>
                <a:ea typeface="+mn-ea"/>
                <a:cs typeface="+mn-cs"/>
              </a:rPr>
              <a:t/>
            </a:r>
            <a:br>
              <a:rPr lang="en-US" sz="2400" dirty="0" smtClean="0">
                <a:solidFill>
                  <a:prstClr val="black"/>
                </a:solidFill>
                <a:latin typeface="Calibri" panose="020F0502020204030204"/>
                <a:ea typeface="+mn-ea"/>
                <a:cs typeface="+mn-cs"/>
              </a:rPr>
            </a:br>
            <a:r>
              <a:rPr lang="en-US" sz="2000" i="1" u="sng" dirty="0" smtClean="0">
                <a:solidFill>
                  <a:prstClr val="black"/>
                </a:solidFill>
                <a:latin typeface="Calibri" panose="020F0502020204030204"/>
                <a:ea typeface="+mn-ea"/>
                <a:cs typeface="+mn-cs"/>
              </a:rPr>
              <a:t>You can watch </a:t>
            </a:r>
            <a:r>
              <a:rPr lang="en-US" sz="2000" i="1" u="sng" dirty="0" err="1" smtClean="0">
                <a:solidFill>
                  <a:prstClr val="black"/>
                </a:solidFill>
                <a:latin typeface="Calibri" panose="020F0502020204030204"/>
                <a:ea typeface="+mn-ea"/>
                <a:cs typeface="+mn-cs"/>
              </a:rPr>
              <a:t>Gavra</a:t>
            </a:r>
            <a:r>
              <a:rPr lang="en-US" sz="2000" i="1" u="sng" dirty="0" err="1" smtClean="0">
                <a:latin typeface="Calibri" panose="020F0502020204030204"/>
                <a:ea typeface="+mn-ea"/>
                <a:cs typeface="+mn-cs"/>
              </a:rPr>
              <a:t>s</a:t>
            </a:r>
            <a:r>
              <a:rPr lang="en-US" sz="2000" i="1" u="sng" dirty="0" smtClean="0">
                <a:latin typeface="Calibri" panose="020F0502020204030204"/>
                <a:ea typeface="+mn-ea"/>
                <a:cs typeface="+mn-cs"/>
              </a:rPr>
              <a:t>’  7minute film on the history of the Parthenon through the centuries:	</a:t>
            </a:r>
            <a:r>
              <a:rPr lang="en-US" sz="2000" i="1" u="sng" dirty="0" smtClean="0">
                <a:latin typeface="Calibri" panose="020F0502020204030204"/>
                <a:ea typeface="+mn-ea"/>
                <a:cs typeface="+mn-cs"/>
                <a:hlinkClick r:id="rId4"/>
              </a:rPr>
              <a:t>https://www.youtube.com/watch?v=aGitmYl6U90</a:t>
            </a:r>
            <a:r>
              <a:rPr lang="el-GR" sz="2400" dirty="0" smtClean="0">
                <a:solidFill>
                  <a:prstClr val="black"/>
                </a:solidFill>
                <a:latin typeface="Calibri" panose="020F0502020204030204"/>
                <a:ea typeface="+mn-ea"/>
                <a:cs typeface="+mn-cs"/>
              </a:rPr>
              <a:t/>
            </a:r>
            <a:br>
              <a:rPr lang="el-GR" sz="2400" dirty="0" smtClean="0">
                <a:solidFill>
                  <a:prstClr val="black"/>
                </a:solidFill>
                <a:latin typeface="Calibri" panose="020F0502020204030204"/>
                <a:ea typeface="+mn-ea"/>
                <a:cs typeface="+mn-cs"/>
              </a:rPr>
            </a:br>
            <a:endParaRPr lang="el-GR" sz="2400" dirty="0"/>
          </a:p>
        </p:txBody>
      </p:sp>
    </p:spTree>
    <p:extLst>
      <p:ext uri="{BB962C8B-B14F-4D97-AF65-F5344CB8AC3E}">
        <p14:creationId xmlns:p14="http://schemas.microsoft.com/office/powerpoint/2010/main" val="3436615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4159" y="317624"/>
            <a:ext cx="10804906" cy="2389950"/>
          </a:xfrm>
        </p:spPr>
        <p:txBody>
          <a:bodyPr>
            <a:noAutofit/>
          </a:bodyPr>
          <a:lstStyle/>
          <a:p>
            <a:r>
              <a:rPr lang="en-US" sz="2400" dirty="0">
                <a:solidFill>
                  <a:prstClr val="black"/>
                </a:solidFill>
              </a:rPr>
              <a:t>Originally </a:t>
            </a:r>
            <a:r>
              <a:rPr lang="en-US" sz="2400" dirty="0">
                <a:solidFill>
                  <a:srgbClr val="FF0000"/>
                </a:solidFill>
              </a:rPr>
              <a:t>a huge 35 foot statue of Athena </a:t>
            </a:r>
            <a:r>
              <a:rPr lang="en-US" sz="2400" dirty="0">
                <a:solidFill>
                  <a:prstClr val="black"/>
                </a:solidFill>
              </a:rPr>
              <a:t>overlaid </a:t>
            </a:r>
            <a:r>
              <a:rPr lang="en-US" sz="2400" dirty="0">
                <a:solidFill>
                  <a:srgbClr val="FF0000"/>
                </a:solidFill>
              </a:rPr>
              <a:t>in gold </a:t>
            </a:r>
            <a:r>
              <a:rPr lang="en-US" sz="2400" dirty="0">
                <a:solidFill>
                  <a:prstClr val="black"/>
                </a:solidFill>
              </a:rPr>
              <a:t>stood right at the center inside the building. The Athenians </a:t>
            </a:r>
            <a:r>
              <a:rPr lang="en-US" sz="2400" dirty="0" smtClean="0">
                <a:solidFill>
                  <a:prstClr val="black"/>
                </a:solidFill>
              </a:rPr>
              <a:t>built </a:t>
            </a:r>
            <a:r>
              <a:rPr lang="en-US" sz="2400" dirty="0">
                <a:solidFill>
                  <a:prstClr val="black"/>
                </a:solidFill>
              </a:rPr>
              <a:t>the Parthenon to compensate for the tricks our eyes play.  Each column has extremely slight variations throughout its many cylinders, sometimes with fractions of a millimeter the only thing distinguishing one block from another.  But the cumulative effect compensates for our vision and always makes the </a:t>
            </a:r>
            <a:r>
              <a:rPr lang="en-US" sz="2400" b="1" dirty="0">
                <a:solidFill>
                  <a:srgbClr val="FF0000"/>
                </a:solidFill>
              </a:rPr>
              <a:t>columns </a:t>
            </a:r>
            <a:r>
              <a:rPr lang="en-US" sz="2400" b="1" i="1" dirty="0">
                <a:solidFill>
                  <a:srgbClr val="FF0000"/>
                </a:solidFill>
              </a:rPr>
              <a:t>appear</a:t>
            </a:r>
            <a:r>
              <a:rPr lang="en-US" sz="2400" b="1" dirty="0">
                <a:solidFill>
                  <a:srgbClr val="FF0000"/>
                </a:solidFill>
              </a:rPr>
              <a:t> perfectly straight</a:t>
            </a:r>
            <a:r>
              <a:rPr lang="en-US" sz="2400" dirty="0">
                <a:solidFill>
                  <a:prstClr val="black"/>
                </a:solidFill>
              </a:rPr>
              <a:t>.  </a:t>
            </a:r>
            <a:endParaRPr lang="el-GR" sz="2400" dirty="0"/>
          </a:p>
        </p:txBody>
      </p:sp>
      <p:pic>
        <p:nvPicPr>
          <p:cNvPr id="4" name="Θέση περιεχομένου 3"/>
          <p:cNvPicPr>
            <a:picLocks noGrp="1" noChangeAspect="1"/>
          </p:cNvPicPr>
          <p:nvPr>
            <p:ph idx="1"/>
          </p:nvPr>
        </p:nvPicPr>
        <p:blipFill>
          <a:blip r:embed="rId2"/>
          <a:stretch>
            <a:fillRect/>
          </a:stretch>
        </p:blipFill>
        <p:spPr>
          <a:xfrm>
            <a:off x="3170188" y="2707574"/>
            <a:ext cx="5892848" cy="3932237"/>
          </a:xfrm>
          <a:prstGeom prst="rect">
            <a:avLst/>
          </a:prstGeom>
        </p:spPr>
      </p:pic>
    </p:spTree>
    <p:extLst>
      <p:ext uri="{BB962C8B-B14F-4D97-AF65-F5344CB8AC3E}">
        <p14:creationId xmlns:p14="http://schemas.microsoft.com/office/powerpoint/2010/main" val="24586294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975" b="12334"/>
          <a:stretch/>
        </p:blipFill>
        <p:spPr>
          <a:xfrm>
            <a:off x="497305" y="0"/>
            <a:ext cx="11036969" cy="685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Οριζόντιος πάπυρος 6"/>
          <p:cNvSpPr/>
          <p:nvPr/>
        </p:nvSpPr>
        <p:spPr>
          <a:xfrm>
            <a:off x="934817" y="2316339"/>
            <a:ext cx="9496927" cy="248652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Book Antiqua" panose="02040602050305030304" pitchFamily="18" charset="0"/>
              </a:rPr>
              <a:t>1)When was the Parthenon built?</a:t>
            </a:r>
          </a:p>
          <a:p>
            <a:endParaRPr lang="en-US" sz="2000" dirty="0" smtClean="0">
              <a:latin typeface="Book Antiqua" panose="02040602050305030304" pitchFamily="18" charset="0"/>
            </a:endParaRPr>
          </a:p>
          <a:p>
            <a:r>
              <a:rPr lang="en-US" sz="2000" dirty="0" smtClean="0">
                <a:latin typeface="Book Antiqua" panose="02040602050305030304" pitchFamily="18" charset="0"/>
              </a:rPr>
              <a:t>2)Who took the marbles of the Parthenon?</a:t>
            </a:r>
          </a:p>
          <a:p>
            <a:endParaRPr lang="en-US" sz="2000" dirty="0" smtClean="0">
              <a:latin typeface="Book Antiqua" panose="02040602050305030304" pitchFamily="18" charset="0"/>
            </a:endParaRPr>
          </a:p>
          <a:p>
            <a:r>
              <a:rPr lang="en-US" sz="2000" dirty="0" smtClean="0">
                <a:latin typeface="Book Antiqua" panose="02040602050305030304" pitchFamily="18" charset="0"/>
              </a:rPr>
              <a:t>3)Where are the Parthenon marbles now?</a:t>
            </a:r>
          </a:p>
          <a:p>
            <a:endParaRPr lang="en-US" sz="2000" dirty="0" smtClean="0">
              <a:latin typeface="Book Antiqua" panose="02040602050305030304" pitchFamily="18" charset="0"/>
            </a:endParaRPr>
          </a:p>
        </p:txBody>
      </p:sp>
      <p:sp>
        <p:nvSpPr>
          <p:cNvPr id="3" name="TextBox 2"/>
          <p:cNvSpPr txBox="1"/>
          <p:nvPr/>
        </p:nvSpPr>
        <p:spPr>
          <a:xfrm>
            <a:off x="1650670" y="2945080"/>
            <a:ext cx="1377538" cy="369332"/>
          </a:xfrm>
          <a:prstGeom prst="rect">
            <a:avLst/>
          </a:prstGeom>
          <a:noFill/>
        </p:spPr>
        <p:txBody>
          <a:bodyPr wrap="square" rtlCol="0">
            <a:spAutoFit/>
          </a:bodyPr>
          <a:lstStyle/>
          <a:p>
            <a:r>
              <a:rPr lang="en-US" b="1" dirty="0" smtClean="0"/>
              <a:t>a. 1800 AD</a:t>
            </a:r>
            <a:endParaRPr lang="el-GR" b="1" dirty="0"/>
          </a:p>
        </p:txBody>
      </p:sp>
      <p:sp>
        <p:nvSpPr>
          <p:cNvPr id="8" name="TextBox 7"/>
          <p:cNvSpPr txBox="1"/>
          <p:nvPr/>
        </p:nvSpPr>
        <p:spPr>
          <a:xfrm>
            <a:off x="3624942" y="2930863"/>
            <a:ext cx="2080161" cy="369332"/>
          </a:xfrm>
          <a:prstGeom prst="rect">
            <a:avLst/>
          </a:prstGeom>
          <a:noFill/>
        </p:spPr>
        <p:txBody>
          <a:bodyPr wrap="square" rtlCol="0">
            <a:spAutoFit/>
          </a:bodyPr>
          <a:lstStyle/>
          <a:p>
            <a:r>
              <a:rPr lang="en-US" b="1" dirty="0" smtClean="0"/>
              <a:t>b.5</a:t>
            </a:r>
            <a:r>
              <a:rPr lang="en-US" b="1" baseline="30000" dirty="0" smtClean="0"/>
              <a:t>th</a:t>
            </a:r>
            <a:r>
              <a:rPr lang="en-US" b="1" dirty="0" smtClean="0"/>
              <a:t> century BC</a:t>
            </a:r>
            <a:endParaRPr lang="el-GR" b="1" dirty="0"/>
          </a:p>
        </p:txBody>
      </p:sp>
      <p:sp>
        <p:nvSpPr>
          <p:cNvPr id="9" name="TextBox 8"/>
          <p:cNvSpPr txBox="1"/>
          <p:nvPr/>
        </p:nvSpPr>
        <p:spPr>
          <a:xfrm>
            <a:off x="6301838" y="2945080"/>
            <a:ext cx="2093390" cy="369332"/>
          </a:xfrm>
          <a:prstGeom prst="rect">
            <a:avLst/>
          </a:prstGeom>
          <a:noFill/>
        </p:spPr>
        <p:txBody>
          <a:bodyPr wrap="square" rtlCol="0">
            <a:spAutoFit/>
          </a:bodyPr>
          <a:lstStyle/>
          <a:p>
            <a:r>
              <a:rPr lang="en-US" b="1" dirty="0" smtClean="0"/>
              <a:t>c. 8</a:t>
            </a:r>
            <a:r>
              <a:rPr lang="en-US" b="1" baseline="30000" dirty="0" smtClean="0"/>
              <a:t>th</a:t>
            </a:r>
            <a:r>
              <a:rPr lang="en-US" b="1" dirty="0" smtClean="0"/>
              <a:t> century BC</a:t>
            </a:r>
            <a:endParaRPr lang="el-GR" b="1" dirty="0"/>
          </a:p>
        </p:txBody>
      </p:sp>
      <p:sp>
        <p:nvSpPr>
          <p:cNvPr id="10" name="TextBox 9"/>
          <p:cNvSpPr txBox="1"/>
          <p:nvPr/>
        </p:nvSpPr>
        <p:spPr>
          <a:xfrm>
            <a:off x="6312670" y="3548411"/>
            <a:ext cx="1738799" cy="369332"/>
          </a:xfrm>
          <a:prstGeom prst="rect">
            <a:avLst/>
          </a:prstGeom>
          <a:noFill/>
        </p:spPr>
        <p:txBody>
          <a:bodyPr wrap="square" rtlCol="0">
            <a:spAutoFit/>
          </a:bodyPr>
          <a:lstStyle/>
          <a:p>
            <a:r>
              <a:rPr lang="en-US" b="1" dirty="0" smtClean="0"/>
              <a:t>c. Lord Elgin</a:t>
            </a:r>
            <a:endParaRPr lang="el-GR" b="1" dirty="0"/>
          </a:p>
        </p:txBody>
      </p:sp>
      <p:sp>
        <p:nvSpPr>
          <p:cNvPr id="11" name="TextBox 10"/>
          <p:cNvSpPr txBox="1"/>
          <p:nvPr/>
        </p:nvSpPr>
        <p:spPr>
          <a:xfrm>
            <a:off x="3719164" y="3559603"/>
            <a:ext cx="1682024" cy="369332"/>
          </a:xfrm>
          <a:prstGeom prst="rect">
            <a:avLst/>
          </a:prstGeom>
          <a:noFill/>
        </p:spPr>
        <p:txBody>
          <a:bodyPr wrap="square" rtlCol="0">
            <a:spAutoFit/>
          </a:bodyPr>
          <a:lstStyle/>
          <a:p>
            <a:r>
              <a:rPr lang="en-US" b="1" dirty="0" smtClean="0"/>
              <a:t>b. The Sultan</a:t>
            </a:r>
            <a:endParaRPr lang="el-GR" b="1" dirty="0"/>
          </a:p>
        </p:txBody>
      </p:sp>
      <p:sp>
        <p:nvSpPr>
          <p:cNvPr id="12" name="TextBox 11"/>
          <p:cNvSpPr txBox="1"/>
          <p:nvPr/>
        </p:nvSpPr>
        <p:spPr>
          <a:xfrm>
            <a:off x="1717026" y="3559603"/>
            <a:ext cx="1630564" cy="369332"/>
          </a:xfrm>
          <a:prstGeom prst="rect">
            <a:avLst/>
          </a:prstGeom>
          <a:noFill/>
        </p:spPr>
        <p:txBody>
          <a:bodyPr wrap="square" rtlCol="0">
            <a:spAutoFit/>
          </a:bodyPr>
          <a:lstStyle/>
          <a:p>
            <a:r>
              <a:rPr lang="en-US" b="1" dirty="0" smtClean="0"/>
              <a:t>a. Lord Byron</a:t>
            </a:r>
            <a:endParaRPr lang="el-GR" b="1" dirty="0"/>
          </a:p>
        </p:txBody>
      </p:sp>
      <p:sp>
        <p:nvSpPr>
          <p:cNvPr id="13" name="TextBox 12"/>
          <p:cNvSpPr txBox="1"/>
          <p:nvPr/>
        </p:nvSpPr>
        <p:spPr>
          <a:xfrm>
            <a:off x="1496291" y="4174126"/>
            <a:ext cx="2222873" cy="369332"/>
          </a:xfrm>
          <a:prstGeom prst="rect">
            <a:avLst/>
          </a:prstGeom>
          <a:noFill/>
        </p:spPr>
        <p:txBody>
          <a:bodyPr wrap="square" rtlCol="0">
            <a:spAutoFit/>
          </a:bodyPr>
          <a:lstStyle/>
          <a:p>
            <a:r>
              <a:rPr lang="en-US" b="1" dirty="0" smtClean="0"/>
              <a:t>a. British Museum</a:t>
            </a:r>
            <a:endParaRPr lang="el-GR" b="1" dirty="0"/>
          </a:p>
        </p:txBody>
      </p:sp>
      <p:sp>
        <p:nvSpPr>
          <p:cNvPr id="14" name="TextBox 13"/>
          <p:cNvSpPr txBox="1"/>
          <p:nvPr/>
        </p:nvSpPr>
        <p:spPr>
          <a:xfrm>
            <a:off x="3719164" y="4151742"/>
            <a:ext cx="2582674" cy="369332"/>
          </a:xfrm>
          <a:prstGeom prst="rect">
            <a:avLst/>
          </a:prstGeom>
          <a:noFill/>
        </p:spPr>
        <p:txBody>
          <a:bodyPr wrap="square" rtlCol="0">
            <a:spAutoFit/>
          </a:bodyPr>
          <a:lstStyle/>
          <a:p>
            <a:r>
              <a:rPr lang="en-US" b="1" dirty="0" smtClean="0"/>
              <a:t>b. Acropolis Museum</a:t>
            </a:r>
            <a:endParaRPr lang="el-GR" b="1" dirty="0"/>
          </a:p>
        </p:txBody>
      </p:sp>
      <p:sp>
        <p:nvSpPr>
          <p:cNvPr id="15" name="TextBox 14"/>
          <p:cNvSpPr txBox="1"/>
          <p:nvPr/>
        </p:nvSpPr>
        <p:spPr>
          <a:xfrm>
            <a:off x="6312671" y="4151742"/>
            <a:ext cx="2427568" cy="369332"/>
          </a:xfrm>
          <a:prstGeom prst="rect">
            <a:avLst/>
          </a:prstGeom>
          <a:noFill/>
        </p:spPr>
        <p:txBody>
          <a:bodyPr wrap="square" rtlCol="0">
            <a:spAutoFit/>
          </a:bodyPr>
          <a:lstStyle/>
          <a:p>
            <a:r>
              <a:rPr lang="en-US" b="1" dirty="0" smtClean="0"/>
              <a:t>c. Louvre Museum</a:t>
            </a:r>
            <a:endParaRPr lang="el-GR" b="1" dirty="0"/>
          </a:p>
        </p:txBody>
      </p:sp>
    </p:spTree>
    <p:extLst>
      <p:ext uri="{BB962C8B-B14F-4D97-AF65-F5344CB8AC3E}">
        <p14:creationId xmlns:p14="http://schemas.microsoft.com/office/powerpoint/2010/main" val="7079257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8"/>
                                        </p:tgtEl>
                                        <p:attrNameLst>
                                          <p:attrName>style.color</p:attrName>
                                        </p:attrNameLst>
                                      </p:cBhvr>
                                      <p:to>
                                        <p:clrVal>
                                          <a:srgbClr val="FF0000"/>
                                        </p:clrVal>
                                      </p:to>
                                    </p:set>
                                    <p:set>
                                      <p:cBhvr>
                                        <p:cTn id="7" dur="500" fill="hold"/>
                                        <p:tgtEl>
                                          <p:spTgt spid="8"/>
                                        </p:tgtEl>
                                        <p:attrNameLst>
                                          <p:attrName>fillcolor</p:attrName>
                                        </p:attrNameLst>
                                      </p:cBhvr>
                                      <p:to>
                                        <p:clrVal>
                                          <a:srgbClr val="FF0000"/>
                                        </p:clrVal>
                                      </p:to>
                                    </p:set>
                                    <p:set>
                                      <p:cBhvr>
                                        <p:cTn id="8" dur="500" fill="hold"/>
                                        <p:tgtEl>
                                          <p:spTgt spid="8"/>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10"/>
                                        </p:tgtEl>
                                        <p:attrNameLst>
                                          <p:attrName>style.color</p:attrName>
                                        </p:attrNameLst>
                                      </p:cBhvr>
                                      <p:to>
                                        <p:clrVal>
                                          <a:srgbClr val="FF0000"/>
                                        </p:clrVal>
                                      </p:to>
                                    </p:set>
                                    <p:set>
                                      <p:cBhvr>
                                        <p:cTn id="13" dur="500" fill="hold"/>
                                        <p:tgtEl>
                                          <p:spTgt spid="10"/>
                                        </p:tgtEl>
                                        <p:attrNameLst>
                                          <p:attrName>fillcolor</p:attrName>
                                        </p:attrNameLst>
                                      </p:cBhvr>
                                      <p:to>
                                        <p:clrVal>
                                          <a:srgbClr val="FF0000"/>
                                        </p:clrVal>
                                      </p:to>
                                    </p:set>
                                    <p:set>
                                      <p:cBhvr>
                                        <p:cTn id="14" dur="500" fill="hold"/>
                                        <p:tgtEl>
                                          <p:spTgt spid="1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500" fill="hold"/>
                                        <p:tgtEl>
                                          <p:spTgt spid="13"/>
                                        </p:tgtEl>
                                        <p:attrNameLst>
                                          <p:attrName>style.color</p:attrName>
                                        </p:attrNameLst>
                                      </p:cBhvr>
                                      <p:to>
                                        <p:clrVal>
                                          <a:srgbClr val="FF0000"/>
                                        </p:clrVal>
                                      </p:to>
                                    </p:set>
                                    <p:set>
                                      <p:cBhvr>
                                        <p:cTn id="19" dur="500" fill="hold"/>
                                        <p:tgtEl>
                                          <p:spTgt spid="13"/>
                                        </p:tgtEl>
                                        <p:attrNameLst>
                                          <p:attrName>fillcolor</p:attrName>
                                        </p:attrNameLst>
                                      </p:cBhvr>
                                      <p:to>
                                        <p:clrVal>
                                          <a:srgbClr val="FF0000"/>
                                        </p:clrVal>
                                      </p:to>
                                    </p:set>
                                    <p:set>
                                      <p:cBhvr>
                                        <p:cTn id="20"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7273"/>
            <a:ext cx="2985388" cy="3740727"/>
          </a:xfrm>
          <a:prstGeom prst="rect">
            <a:avLst/>
          </a:prstGeom>
        </p:spPr>
      </p:pic>
      <p:pic>
        <p:nvPicPr>
          <p:cNvPr id="5" name="Εικόνα 4"/>
          <p:cNvPicPr>
            <a:picLocks noChangeAspect="1"/>
          </p:cNvPicPr>
          <p:nvPr/>
        </p:nvPicPr>
        <p:blipFill>
          <a:blip r:embed="rId3"/>
          <a:stretch>
            <a:fillRect/>
          </a:stretch>
        </p:blipFill>
        <p:spPr>
          <a:xfrm>
            <a:off x="8110108" y="3201883"/>
            <a:ext cx="4081892" cy="3571506"/>
          </a:xfrm>
          <a:prstGeom prst="rect">
            <a:avLst/>
          </a:prstGeom>
        </p:spPr>
      </p:pic>
      <p:pic>
        <p:nvPicPr>
          <p:cNvPr id="4" name="Εικόνα 3"/>
          <p:cNvPicPr>
            <a:picLocks noChangeAspect="1"/>
          </p:cNvPicPr>
          <p:nvPr/>
        </p:nvPicPr>
        <p:blipFill>
          <a:blip r:embed="rId4"/>
          <a:stretch>
            <a:fillRect/>
          </a:stretch>
        </p:blipFill>
        <p:spPr>
          <a:xfrm>
            <a:off x="3008400" y="3117273"/>
            <a:ext cx="5222323" cy="2891641"/>
          </a:xfrm>
          <a:prstGeom prst="rect">
            <a:avLst/>
          </a:prstGeom>
        </p:spPr>
      </p:pic>
      <p:sp>
        <p:nvSpPr>
          <p:cNvPr id="3" name="Θέση περιεχομένου 2"/>
          <p:cNvSpPr>
            <a:spLocks noGrp="1"/>
          </p:cNvSpPr>
          <p:nvPr>
            <p:ph idx="1"/>
          </p:nvPr>
        </p:nvSpPr>
        <p:spPr>
          <a:xfrm>
            <a:off x="261257" y="0"/>
            <a:ext cx="11930743" cy="3019027"/>
          </a:xfrm>
        </p:spPr>
        <p:txBody>
          <a:bodyPr>
            <a:normAutofit fontScale="85000" lnSpcReduction="20000"/>
          </a:bodyPr>
          <a:lstStyle/>
          <a:p>
            <a:pPr lvl="0"/>
            <a:r>
              <a:rPr lang="en-US" sz="3100" dirty="0">
                <a:solidFill>
                  <a:prstClr val="black"/>
                </a:solidFill>
              </a:rPr>
              <a:t>The surface of the sculpture was once covered in brilliant colors, but time has erased </a:t>
            </a:r>
            <a:r>
              <a:rPr lang="en-US" sz="3100" dirty="0" smtClean="0">
                <a:solidFill>
                  <a:prstClr val="black"/>
                </a:solidFill>
              </a:rPr>
              <a:t>them.... </a:t>
            </a:r>
            <a:r>
              <a:rPr lang="en-US" sz="3100" dirty="0">
                <a:solidFill>
                  <a:prstClr val="black"/>
                </a:solidFill>
              </a:rPr>
              <a:t>Physical and chemical analyses, however, have </a:t>
            </a:r>
            <a:r>
              <a:rPr lang="en-US" sz="3100" dirty="0" smtClean="0">
                <a:solidFill>
                  <a:prstClr val="black"/>
                </a:solidFill>
              </a:rPr>
              <a:t>helped</a:t>
            </a:r>
            <a:r>
              <a:rPr lang="en-US" sz="3100" b="1" dirty="0">
                <a:solidFill>
                  <a:srgbClr val="FF0000"/>
                </a:solidFill>
              </a:rPr>
              <a:t> German archaeologist </a:t>
            </a:r>
            <a:r>
              <a:rPr lang="en-US" sz="3100" b="1" dirty="0" err="1">
                <a:solidFill>
                  <a:srgbClr val="FF0000"/>
                </a:solidFill>
              </a:rPr>
              <a:t>Vinzenz</a:t>
            </a:r>
            <a:r>
              <a:rPr lang="en-US" sz="3100" b="1" dirty="0">
                <a:solidFill>
                  <a:srgbClr val="FF0000"/>
                </a:solidFill>
              </a:rPr>
              <a:t> </a:t>
            </a:r>
            <a:r>
              <a:rPr lang="en-US" sz="3100" b="1" dirty="0" err="1" smtClean="0">
                <a:solidFill>
                  <a:srgbClr val="FF0000"/>
                </a:solidFill>
              </a:rPr>
              <a:t>Brinkmann</a:t>
            </a:r>
            <a:r>
              <a:rPr lang="en-US" sz="3100" b="1" dirty="0" smtClean="0">
                <a:solidFill>
                  <a:srgbClr val="FF0000"/>
                </a:solidFill>
              </a:rPr>
              <a:t> </a:t>
            </a:r>
            <a:r>
              <a:rPr lang="en-US" sz="3100" dirty="0" smtClean="0">
                <a:solidFill>
                  <a:prstClr val="black"/>
                </a:solidFill>
              </a:rPr>
              <a:t>establish </a:t>
            </a:r>
            <a:r>
              <a:rPr lang="en-US" sz="3100" dirty="0">
                <a:solidFill>
                  <a:prstClr val="black"/>
                </a:solidFill>
              </a:rPr>
              <a:t>the original colors with a high degree of </a:t>
            </a:r>
            <a:r>
              <a:rPr lang="en-US" sz="3100" dirty="0" smtClean="0">
                <a:solidFill>
                  <a:prstClr val="black"/>
                </a:solidFill>
              </a:rPr>
              <a:t>confidence. </a:t>
            </a:r>
            <a:r>
              <a:rPr lang="en-US" sz="3100" dirty="0" smtClean="0"/>
              <a:t>He created </a:t>
            </a:r>
            <a:r>
              <a:rPr lang="en-US" sz="3100" dirty="0"/>
              <a:t>full-scale plaster or marble copies hand-painted in the same mineral and organic pigments used by the ancients: </a:t>
            </a:r>
            <a:r>
              <a:rPr lang="en-US" sz="3100" dirty="0">
                <a:solidFill>
                  <a:srgbClr val="FF0000"/>
                </a:solidFill>
              </a:rPr>
              <a:t>green</a:t>
            </a:r>
            <a:r>
              <a:rPr lang="en-US" sz="3100" dirty="0"/>
              <a:t> from malachite, </a:t>
            </a:r>
            <a:r>
              <a:rPr lang="en-US" sz="3100" dirty="0">
                <a:solidFill>
                  <a:srgbClr val="FF0000"/>
                </a:solidFill>
              </a:rPr>
              <a:t>blue</a:t>
            </a:r>
            <a:r>
              <a:rPr lang="en-US" sz="3100" dirty="0"/>
              <a:t> from azurite, </a:t>
            </a:r>
            <a:r>
              <a:rPr lang="en-US" sz="3100" dirty="0">
                <a:solidFill>
                  <a:srgbClr val="FF0000"/>
                </a:solidFill>
              </a:rPr>
              <a:t>yellow</a:t>
            </a:r>
            <a:r>
              <a:rPr lang="en-US" sz="3100" dirty="0"/>
              <a:t> and </a:t>
            </a:r>
            <a:r>
              <a:rPr lang="en-US" sz="3100" dirty="0">
                <a:solidFill>
                  <a:srgbClr val="FF0000"/>
                </a:solidFill>
              </a:rPr>
              <a:t>ocher</a:t>
            </a:r>
            <a:r>
              <a:rPr lang="en-US" sz="3100" dirty="0"/>
              <a:t> from arsenic compounds,</a:t>
            </a:r>
            <a:r>
              <a:rPr lang="en-US" sz="3100" dirty="0">
                <a:solidFill>
                  <a:srgbClr val="FF0000"/>
                </a:solidFill>
              </a:rPr>
              <a:t> red </a:t>
            </a:r>
            <a:r>
              <a:rPr lang="en-US" sz="3100" dirty="0"/>
              <a:t>from cinnabar, </a:t>
            </a:r>
            <a:r>
              <a:rPr lang="en-US" sz="3100" dirty="0">
                <a:solidFill>
                  <a:srgbClr val="FF0000"/>
                </a:solidFill>
              </a:rPr>
              <a:t>black</a:t>
            </a:r>
            <a:r>
              <a:rPr lang="en-US" sz="3100" dirty="0"/>
              <a:t> from burned bone and vine</a:t>
            </a:r>
            <a:r>
              <a:rPr lang="en-US" sz="3100" dirty="0" smtClean="0"/>
              <a:t>.</a:t>
            </a:r>
          </a:p>
          <a:p>
            <a:r>
              <a:rPr lang="en-US" dirty="0" smtClean="0">
                <a:hlinkClick r:id="rId5"/>
              </a:rPr>
              <a:t>https://www.smithsonianmag.com/arts-culture/true-colors-17888/</a:t>
            </a:r>
            <a:endParaRPr lang="el-GR" dirty="0"/>
          </a:p>
        </p:txBody>
      </p:sp>
    </p:spTree>
    <p:extLst>
      <p:ext uri="{BB962C8B-B14F-4D97-AF65-F5344CB8AC3E}">
        <p14:creationId xmlns:p14="http://schemas.microsoft.com/office/powerpoint/2010/main" val="7152968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949531" y="-2637245"/>
            <a:ext cx="6538865" cy="11779553"/>
          </a:xfrm>
        </p:spPr>
      </p:pic>
      <p:sp>
        <p:nvSpPr>
          <p:cNvPr id="9" name="Κατακόρυφος πάπυρος 8"/>
          <p:cNvSpPr/>
          <p:nvPr/>
        </p:nvSpPr>
        <p:spPr>
          <a:xfrm>
            <a:off x="-241134" y="3252531"/>
            <a:ext cx="6780042" cy="342009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1)The Parthenon was completed in…</a:t>
            </a:r>
          </a:p>
          <a:p>
            <a:endParaRPr lang="en-US" dirty="0"/>
          </a:p>
          <a:p>
            <a:endParaRPr lang="en-US" dirty="0" smtClean="0"/>
          </a:p>
          <a:p>
            <a:r>
              <a:rPr lang="en-US" dirty="0" smtClean="0"/>
              <a:t>2)Elgin took ………… marbles.</a:t>
            </a:r>
            <a:endParaRPr lang="en-US" dirty="0"/>
          </a:p>
          <a:p>
            <a:endParaRPr lang="en-US" dirty="0" smtClean="0"/>
          </a:p>
          <a:p>
            <a:endParaRPr lang="en-US" dirty="0"/>
          </a:p>
          <a:p>
            <a:r>
              <a:rPr lang="en-US" dirty="0" smtClean="0"/>
              <a:t>3)The Parthenon is located in ………………..</a:t>
            </a:r>
            <a:endParaRPr lang="el-GR" dirty="0"/>
          </a:p>
        </p:txBody>
      </p:sp>
      <p:sp>
        <p:nvSpPr>
          <p:cNvPr id="10" name="Ορθογώνιο 9"/>
          <p:cNvSpPr/>
          <p:nvPr/>
        </p:nvSpPr>
        <p:spPr>
          <a:xfrm>
            <a:off x="368328" y="4506687"/>
            <a:ext cx="1650670" cy="27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a.1940 AD</a:t>
            </a:r>
            <a:endParaRPr lang="el-GR" b="1" dirty="0">
              <a:solidFill>
                <a:schemeClr val="tx1"/>
              </a:solidFill>
            </a:endParaRPr>
          </a:p>
        </p:txBody>
      </p:sp>
      <p:sp>
        <p:nvSpPr>
          <p:cNvPr id="12" name="Ορθογώνιο 11"/>
          <p:cNvSpPr/>
          <p:nvPr/>
        </p:nvSpPr>
        <p:spPr>
          <a:xfrm>
            <a:off x="2184676" y="4506687"/>
            <a:ext cx="1650670" cy="27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b.500 BC</a:t>
            </a:r>
            <a:endParaRPr lang="el-GR" b="1" dirty="0">
              <a:solidFill>
                <a:schemeClr val="tx1"/>
              </a:solidFill>
            </a:endParaRPr>
          </a:p>
        </p:txBody>
      </p:sp>
      <p:sp>
        <p:nvSpPr>
          <p:cNvPr id="13" name="Ορθογώνιο 12"/>
          <p:cNvSpPr/>
          <p:nvPr/>
        </p:nvSpPr>
        <p:spPr>
          <a:xfrm>
            <a:off x="425784" y="6248832"/>
            <a:ext cx="1650670" cy="27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 Crete</a:t>
            </a:r>
            <a:endParaRPr lang="el-GR" b="1" dirty="0">
              <a:solidFill>
                <a:schemeClr val="tx1"/>
              </a:solidFill>
            </a:endParaRPr>
          </a:p>
        </p:txBody>
      </p:sp>
      <p:sp>
        <p:nvSpPr>
          <p:cNvPr id="14" name="Ορθογώνιο 13"/>
          <p:cNvSpPr/>
          <p:nvPr/>
        </p:nvSpPr>
        <p:spPr>
          <a:xfrm>
            <a:off x="450221" y="5325526"/>
            <a:ext cx="1650670" cy="27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 253</a:t>
            </a:r>
            <a:endParaRPr lang="el-GR" b="1" dirty="0">
              <a:solidFill>
                <a:schemeClr val="tx1"/>
              </a:solidFill>
            </a:endParaRPr>
          </a:p>
        </p:txBody>
      </p:sp>
      <p:sp>
        <p:nvSpPr>
          <p:cNvPr id="15" name="Ορθογώνιο 14"/>
          <p:cNvSpPr/>
          <p:nvPr/>
        </p:nvSpPr>
        <p:spPr>
          <a:xfrm>
            <a:off x="2216785" y="6248832"/>
            <a:ext cx="1864205" cy="27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 Thessaloniki</a:t>
            </a:r>
            <a:endParaRPr lang="el-GR" b="1" dirty="0">
              <a:solidFill>
                <a:schemeClr val="tx1"/>
              </a:solidFill>
            </a:endParaRPr>
          </a:p>
        </p:txBody>
      </p:sp>
      <p:sp>
        <p:nvSpPr>
          <p:cNvPr id="16" name="Ορθογώνιο 15"/>
          <p:cNvSpPr/>
          <p:nvPr/>
        </p:nvSpPr>
        <p:spPr>
          <a:xfrm>
            <a:off x="2216786" y="5307256"/>
            <a:ext cx="1650670" cy="27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 4000</a:t>
            </a:r>
            <a:endParaRPr lang="el-GR" b="1" dirty="0">
              <a:solidFill>
                <a:schemeClr val="tx1"/>
              </a:solidFill>
            </a:endParaRPr>
          </a:p>
        </p:txBody>
      </p:sp>
      <p:sp>
        <p:nvSpPr>
          <p:cNvPr id="17" name="Ορθογώνιο 16"/>
          <p:cNvSpPr/>
          <p:nvPr/>
        </p:nvSpPr>
        <p:spPr>
          <a:xfrm>
            <a:off x="4188474" y="6260225"/>
            <a:ext cx="1650670" cy="27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 Athens</a:t>
            </a:r>
            <a:endParaRPr lang="el-GR" b="1" dirty="0"/>
          </a:p>
        </p:txBody>
      </p:sp>
      <p:sp>
        <p:nvSpPr>
          <p:cNvPr id="18" name="Ορθογώνιο 17"/>
          <p:cNvSpPr/>
          <p:nvPr/>
        </p:nvSpPr>
        <p:spPr>
          <a:xfrm>
            <a:off x="4099247" y="5307256"/>
            <a:ext cx="1650670" cy="27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 25</a:t>
            </a:r>
            <a:endParaRPr lang="el-GR" b="1" dirty="0">
              <a:solidFill>
                <a:schemeClr val="tx1"/>
              </a:solidFill>
            </a:endParaRPr>
          </a:p>
        </p:txBody>
      </p:sp>
      <p:sp>
        <p:nvSpPr>
          <p:cNvPr id="19" name="Ορθογώνιο 18"/>
          <p:cNvSpPr/>
          <p:nvPr/>
        </p:nvSpPr>
        <p:spPr>
          <a:xfrm>
            <a:off x="4080991" y="4506687"/>
            <a:ext cx="1650670" cy="27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 432 BC</a:t>
            </a:r>
            <a:endParaRPr lang="el-GR" b="1" dirty="0">
              <a:solidFill>
                <a:schemeClr val="tx1"/>
              </a:solidFill>
            </a:endParaRPr>
          </a:p>
        </p:txBody>
      </p:sp>
    </p:spTree>
    <p:extLst>
      <p:ext uri="{BB962C8B-B14F-4D97-AF65-F5344CB8AC3E}">
        <p14:creationId xmlns:p14="http://schemas.microsoft.com/office/powerpoint/2010/main" val="27264385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250" fill="hold"/>
                                        <p:tgtEl>
                                          <p:spTgt spid="19"/>
                                        </p:tgtEl>
                                        <p:attrNameLst>
                                          <p:attrName>fillcolor</p:attrName>
                                        </p:attrNameLst>
                                      </p:cBhvr>
                                      <p:to>
                                        <a:srgbClr val="FF0000"/>
                                      </p:to>
                                    </p:animClr>
                                    <p:set>
                                      <p:cBhvr>
                                        <p:cTn id="7" dur="1250" fill="hold"/>
                                        <p:tgtEl>
                                          <p:spTgt spid="19"/>
                                        </p:tgtEl>
                                        <p:attrNameLst>
                                          <p:attrName>fill.type</p:attrName>
                                        </p:attrNameLst>
                                      </p:cBhvr>
                                      <p:to>
                                        <p:strVal val="solid"/>
                                      </p:to>
                                    </p:set>
                                    <p:set>
                                      <p:cBhvr>
                                        <p:cTn id="8" dur="1250" fill="hold"/>
                                        <p:tgtEl>
                                          <p:spTgt spid="1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250" fill="hold"/>
                                        <p:tgtEl>
                                          <p:spTgt spid="14"/>
                                        </p:tgtEl>
                                        <p:attrNameLst>
                                          <p:attrName>fillcolor</p:attrName>
                                        </p:attrNameLst>
                                      </p:cBhvr>
                                      <p:to>
                                        <a:srgbClr val="FF0000"/>
                                      </p:to>
                                    </p:animClr>
                                    <p:set>
                                      <p:cBhvr>
                                        <p:cTn id="13" dur="1250" fill="hold"/>
                                        <p:tgtEl>
                                          <p:spTgt spid="14"/>
                                        </p:tgtEl>
                                        <p:attrNameLst>
                                          <p:attrName>fill.type</p:attrName>
                                        </p:attrNameLst>
                                      </p:cBhvr>
                                      <p:to>
                                        <p:strVal val="solid"/>
                                      </p:to>
                                    </p:set>
                                    <p:set>
                                      <p:cBhvr>
                                        <p:cTn id="14" dur="1250" fill="hold"/>
                                        <p:tgtEl>
                                          <p:spTgt spid="14"/>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1250" fill="hold"/>
                                        <p:tgtEl>
                                          <p:spTgt spid="17"/>
                                        </p:tgtEl>
                                        <p:attrNameLst>
                                          <p:attrName>fillcolor</p:attrName>
                                        </p:attrNameLst>
                                      </p:cBhvr>
                                      <p:to>
                                        <a:srgbClr val="FF0000"/>
                                      </p:to>
                                    </p:animClr>
                                    <p:set>
                                      <p:cBhvr>
                                        <p:cTn id="19" dur="1250" fill="hold"/>
                                        <p:tgtEl>
                                          <p:spTgt spid="17"/>
                                        </p:tgtEl>
                                        <p:attrNameLst>
                                          <p:attrName>fill.type</p:attrName>
                                        </p:attrNameLst>
                                      </p:cBhvr>
                                      <p:to>
                                        <p:strVal val="solid"/>
                                      </p:to>
                                    </p:set>
                                    <p:set>
                                      <p:cBhvr>
                                        <p:cTn id="20" dur="125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2508" y="170957"/>
            <a:ext cx="11640303" cy="6533405"/>
          </a:xfrm>
        </p:spPr>
      </p:pic>
      <p:sp>
        <p:nvSpPr>
          <p:cNvPr id="5" name="Οριζόντιος πάπυρος 4"/>
          <p:cNvSpPr/>
          <p:nvPr/>
        </p:nvSpPr>
        <p:spPr>
          <a:xfrm>
            <a:off x="1140031" y="3123210"/>
            <a:ext cx="4928260" cy="261257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1)Which Goddess was the Parthenon dedicated to?</a:t>
            </a:r>
          </a:p>
          <a:p>
            <a:pPr algn="ctr"/>
            <a:endParaRPr lang="el-GR" dirty="0"/>
          </a:p>
        </p:txBody>
      </p:sp>
      <p:sp>
        <p:nvSpPr>
          <p:cNvPr id="6" name="Ορθογώνιο 5"/>
          <p:cNvSpPr/>
          <p:nvPr/>
        </p:nvSpPr>
        <p:spPr>
          <a:xfrm>
            <a:off x="1681348" y="4560124"/>
            <a:ext cx="1721922" cy="344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Athena</a:t>
            </a:r>
            <a:endParaRPr lang="el-GR" dirty="0"/>
          </a:p>
        </p:txBody>
      </p:sp>
      <p:sp>
        <p:nvSpPr>
          <p:cNvPr id="8" name="Ορθογώνιο 7"/>
          <p:cNvSpPr/>
          <p:nvPr/>
        </p:nvSpPr>
        <p:spPr>
          <a:xfrm>
            <a:off x="2743200" y="4975759"/>
            <a:ext cx="1721922" cy="344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 Aphrodite</a:t>
            </a:r>
            <a:endParaRPr lang="el-GR" dirty="0"/>
          </a:p>
        </p:txBody>
      </p:sp>
      <p:sp>
        <p:nvSpPr>
          <p:cNvPr id="9" name="Ορθογώνιο 8"/>
          <p:cNvSpPr/>
          <p:nvPr/>
        </p:nvSpPr>
        <p:spPr>
          <a:xfrm>
            <a:off x="3944586" y="4560124"/>
            <a:ext cx="1721922" cy="344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 Hera</a:t>
            </a:r>
            <a:endParaRPr lang="el-GR" dirty="0"/>
          </a:p>
        </p:txBody>
      </p:sp>
      <p:sp>
        <p:nvSpPr>
          <p:cNvPr id="10" name="Οριζόντιος πάπυρος 9"/>
          <p:cNvSpPr/>
          <p:nvPr/>
        </p:nvSpPr>
        <p:spPr>
          <a:xfrm rot="1711137">
            <a:off x="6605294" y="1107803"/>
            <a:ext cx="3899235" cy="207818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2)What was the Parthenon first used for?</a:t>
            </a:r>
          </a:p>
          <a:p>
            <a:pPr algn="ctr"/>
            <a:endParaRPr lang="en-US" dirty="0"/>
          </a:p>
          <a:p>
            <a:pPr algn="ctr"/>
            <a:endParaRPr lang="el-GR" dirty="0"/>
          </a:p>
        </p:txBody>
      </p:sp>
      <p:sp>
        <p:nvSpPr>
          <p:cNvPr id="11" name="Ορθογώνιο 10"/>
          <p:cNvSpPr/>
          <p:nvPr/>
        </p:nvSpPr>
        <p:spPr>
          <a:xfrm rot="1708971">
            <a:off x="6635984" y="1586621"/>
            <a:ext cx="1275020" cy="486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church</a:t>
            </a:r>
            <a:endParaRPr lang="el-GR" dirty="0"/>
          </a:p>
        </p:txBody>
      </p:sp>
      <p:sp>
        <p:nvSpPr>
          <p:cNvPr id="12" name="Ορθογώνιο 11"/>
          <p:cNvSpPr/>
          <p:nvPr/>
        </p:nvSpPr>
        <p:spPr>
          <a:xfrm rot="1773097">
            <a:off x="7785513" y="2203818"/>
            <a:ext cx="1233257" cy="486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b.temple</a:t>
            </a:r>
            <a:endParaRPr lang="el-GR" dirty="0"/>
          </a:p>
        </p:txBody>
      </p:sp>
      <p:sp>
        <p:nvSpPr>
          <p:cNvPr id="13" name="Ορθογώνιο 12"/>
          <p:cNvSpPr/>
          <p:nvPr/>
        </p:nvSpPr>
        <p:spPr>
          <a:xfrm rot="1720183">
            <a:off x="8834372" y="2824561"/>
            <a:ext cx="1338091" cy="486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c.mosque</a:t>
            </a:r>
            <a:endParaRPr lang="el-GR" dirty="0"/>
          </a:p>
        </p:txBody>
      </p:sp>
    </p:spTree>
    <p:extLst>
      <p:ext uri="{BB962C8B-B14F-4D97-AF65-F5344CB8AC3E}">
        <p14:creationId xmlns:p14="http://schemas.microsoft.com/office/powerpoint/2010/main" val="31662452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1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Organic</Template>
  <TotalTime>493</TotalTime>
  <Words>588</Words>
  <Application>Microsoft Office PowerPoint</Application>
  <PresentationFormat>Ευρεία οθόνη</PresentationFormat>
  <Paragraphs>69</Paragraphs>
  <Slides>10</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10</vt:i4>
      </vt:variant>
    </vt:vector>
  </HeadingPairs>
  <TitlesOfParts>
    <vt:vector size="19" baseType="lpstr">
      <vt:lpstr>Algerian</vt:lpstr>
      <vt:lpstr>Arial</vt:lpstr>
      <vt:lpstr>Book Antiqua</vt:lpstr>
      <vt:lpstr>Calibri</vt:lpstr>
      <vt:lpstr>Century Gothic</vt:lpstr>
      <vt:lpstr>Corbel</vt:lpstr>
      <vt:lpstr>Garamond</vt:lpstr>
      <vt:lpstr>Gill Sans MT</vt:lpstr>
      <vt:lpstr>Savon</vt:lpstr>
      <vt:lpstr>With the support of the Erasmus+ programme of the European Union and the Greek State Scholarships Foundation (I.K.Y.)</vt:lpstr>
      <vt:lpstr>THE PARTHENON OF ATHENS</vt:lpstr>
      <vt:lpstr>Παρουσίαση του PowerPoint</vt:lpstr>
      <vt:lpstr>In the final decade of the 6th century AD, the Parthenon was converted into a Christian church dedicated to the Virgin Mary.After the Ottoman conquest, it was turned into a mosque in the early 1460s. On 26 September 1687, an Ottoman ammunition dump inside the building was ignited by Venetian bombardment. The resulting explosion severely damaged the Parthenon and its sculptures. From 1800 to 1803, Thomas Bruce, 7th Earl of Elgin removed 253 of the surviving sculptures with the alleged permission of the Ottoman Empire. These sculptures, now known as the Elgin Marbles or the Parthenon Marbles, were sold in 1816 to the British Museum in London, where they are now displayed. Since 1983 (on the initiative of Culture Minister Melina Mercouri), the Greek government has been committed to the return of the sculptures to Greece. https://en.wikipedia.org/wiki/Parthenon You can watch Gavras’  7minute film on the history of the Parthenon through the centuries: https://www.youtube.com/watch?v=aGitmYl6U90 </vt:lpstr>
      <vt:lpstr>Originally a huge 35 foot statue of Athena overlaid in gold stood right at the center inside the building. The Athenians built the Parthenon to compensate for the tricks our eyes play.  Each column has extremely slight variations throughout its many cylinders, sometimes with fractions of a millimeter the only thing distinguishing one block from another.  But the cumulative effect compensates for our vision and always makes the columns appear perfectly straight.  </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QUEST</dc:creator>
  <cp:lastModifiedBy>QUEST</cp:lastModifiedBy>
  <cp:revision>29</cp:revision>
  <dcterms:created xsi:type="dcterms:W3CDTF">2017-11-17T12:34:47Z</dcterms:created>
  <dcterms:modified xsi:type="dcterms:W3CDTF">2018-07-12T10:12:03Z</dcterms:modified>
</cp:coreProperties>
</file>