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ppt" ContentType="application/vnd.ms-powerpoint"/>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702"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342CEA3-3058-4D43-AE35-B3DA76CB4003}" type="datetimeFigureOut">
              <a:rPr lang="el-GR" smtClean="0"/>
              <a:pPr/>
              <a:t>29/3/2016</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29/3/2016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342CEA3-3058-4D43-AE35-B3DA76CB4003}" type="datetimeFigureOut">
              <a:rPr lang="el-GR" smtClean="0"/>
              <a:pPr/>
              <a:t>29/3/2016</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342CEA3-3058-4D43-AE35-B3DA76CB4003}" type="datetimeFigureOut">
              <a:rPr lang="el-GR" smtClean="0"/>
              <a:pPr/>
              <a:t>29/3/2016</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D3F1D1C4-C2D9-4231-9FB2-B2D9D97AA41D}"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29/3/2016</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342CEA3-3058-4D43-AE35-B3DA76CB4003}" type="datetimeFigureOut">
              <a:rPr lang="el-GR" smtClean="0"/>
              <a:pPr/>
              <a:t>29/3/2016</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29/3/2016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29/3/2016</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342CEA3-3058-4D43-AE35-B3DA76CB4003}" type="datetimeFigureOut">
              <a:rPr lang="el-GR" smtClean="0"/>
              <a:pPr/>
              <a:t>29/3/2016</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342CEA3-3058-4D43-AE35-B3DA76CB4003}" type="datetimeFigureOut">
              <a:rPr lang="el-GR" smtClean="0"/>
              <a:pPr/>
              <a:t>29/3/2016</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D3F1D1C4-C2D9-4231-9FB2-B2D9D97AA41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342CEA3-3058-4D43-AE35-B3DA76CB4003}" type="datetimeFigureOut">
              <a:rPr lang="el-GR" smtClean="0"/>
              <a:pPr/>
              <a:t>29/3/2016</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3F1D1C4-C2D9-4231-9FB2-B2D9D97AA41D}"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_______________Microsoft_Office_PowerPoint_97-20031.ppt"/><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uQjR2lsYl0" TargetMode="External"/><Relationship Id="rId2" Type="http://schemas.openxmlformats.org/officeDocument/2006/relationships/hyperlink" Target="https://www.youtube.com/watch?v=Vuhy33admZI" TargetMode="Externa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rezi.com/fg4uygchhyru/whats-the-time-mr-wol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n-US" dirty="0" smtClean="0"/>
              <a:t>“NOAH’S ARK-”</a:t>
            </a:r>
            <a:br>
              <a:rPr lang="en-US" dirty="0" smtClean="0"/>
            </a:br>
            <a:r>
              <a:rPr lang="en-US" dirty="0" smtClean="0"/>
              <a:t>A BOARD GAME</a:t>
            </a:r>
            <a:endParaRPr lang="el-GR" dirty="0"/>
          </a:p>
        </p:txBody>
      </p:sp>
      <p:sp>
        <p:nvSpPr>
          <p:cNvPr id="3" name="2 - Υπότιτλος"/>
          <p:cNvSpPr>
            <a:spLocks noGrp="1"/>
          </p:cNvSpPr>
          <p:nvPr>
            <p:ph type="subTitle" idx="1"/>
          </p:nvPr>
        </p:nvSpPr>
        <p:spPr/>
        <p:txBody>
          <a:bodyPr>
            <a:normAutofit/>
          </a:bodyPr>
          <a:lstStyle/>
          <a:p>
            <a:r>
              <a:rPr lang="en-US" dirty="0" smtClean="0"/>
              <a:t>By D’ Class</a:t>
            </a:r>
          </a:p>
          <a:p>
            <a:r>
              <a:rPr lang="en-US" dirty="0" err="1" smtClean="0"/>
              <a:t>Pamfila</a:t>
            </a:r>
            <a:r>
              <a:rPr lang="en-US" dirty="0" smtClean="0"/>
              <a:t> Primary School</a:t>
            </a:r>
          </a:p>
          <a:p>
            <a:r>
              <a:rPr lang="en-US" dirty="0" smtClean="0"/>
              <a:t>2016</a:t>
            </a:r>
            <a:endParaRPr lang="el-GR" dirty="0"/>
          </a:p>
        </p:txBody>
      </p:sp>
      <p:pic>
        <p:nvPicPr>
          <p:cNvPr id="1026" name="Picture 2" descr="I:\A' ΘΕΟΔΩΡΑ\eTwinning\ANIMALS-PETS\PAMFILA\ΚΙΒΩΤΟΣ-MR WOLF\noah4.gif"/>
          <p:cNvPicPr>
            <a:picLocks noChangeAspect="1" noChangeArrowheads="1" noCrop="1"/>
          </p:cNvPicPr>
          <p:nvPr/>
        </p:nvPicPr>
        <p:blipFill>
          <a:blip r:embed="rId2" cstate="print"/>
          <a:srcRect/>
          <a:stretch>
            <a:fillRect/>
          </a:stretch>
        </p:blipFill>
        <p:spPr bwMode="auto">
          <a:xfrm>
            <a:off x="179512" y="3416608"/>
            <a:ext cx="4788024" cy="3441392"/>
          </a:xfrm>
          <a:prstGeom prst="rect">
            <a:avLst/>
          </a:prstGeom>
          <a:noFill/>
        </p:spPr>
      </p:pic>
      <p:pic>
        <p:nvPicPr>
          <p:cNvPr id="5" name="3 - Θέση περιεχομένου" descr="8.JPG"/>
          <p:cNvPicPr>
            <a:picLocks noChangeAspect="1"/>
          </p:cNvPicPr>
          <p:nvPr/>
        </p:nvPicPr>
        <p:blipFill>
          <a:blip r:embed="rId3" cstate="print"/>
          <a:srcRect/>
          <a:stretch>
            <a:fillRect/>
          </a:stretch>
        </p:blipFill>
        <p:spPr>
          <a:xfrm>
            <a:off x="0" y="764704"/>
            <a:ext cx="1428847" cy="14195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 Ορθογώνιο"/>
          <p:cNvSpPr/>
          <p:nvPr/>
        </p:nvSpPr>
        <p:spPr>
          <a:xfrm>
            <a:off x="-108520" y="2132856"/>
            <a:ext cx="3024336" cy="70788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a:t>
            </a:r>
            <a:r>
              <a:rPr lang="en-US" sz="20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eTwinning</a:t>
            </a:r>
            <a:r>
              <a:rPr lang="en-US" sz="20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project</a:t>
            </a:r>
          </a:p>
          <a:p>
            <a:pPr algn="ctr"/>
            <a:r>
              <a:rPr lang="en-US"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Animal-My Friend”</a:t>
            </a:r>
            <a:endParaRPr lang="el-GR" sz="2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0"/>
            <a:ext cx="8568952" cy="1772816"/>
          </a:xfrm>
        </p:spPr>
        <p:style>
          <a:lnRef idx="1">
            <a:schemeClr val="accent5"/>
          </a:lnRef>
          <a:fillRef idx="2">
            <a:schemeClr val="accent5"/>
          </a:fillRef>
          <a:effectRef idx="1">
            <a:schemeClr val="accent5"/>
          </a:effectRef>
          <a:fontRef idx="minor">
            <a:schemeClr val="dk1"/>
          </a:fontRef>
        </p:style>
        <p:txBody>
          <a:bodyPr>
            <a:noAutofit/>
          </a:bodyPr>
          <a:lstStyle/>
          <a:p>
            <a:r>
              <a:rPr lang="en-US" sz="2000" dirty="0" smtClean="0"/>
              <a:t>By playing this game we can </a:t>
            </a:r>
            <a:r>
              <a:rPr lang="en-US" sz="2000" dirty="0" err="1" smtClean="0"/>
              <a:t>practise</a:t>
            </a:r>
            <a:r>
              <a:rPr lang="en-US" sz="2000" dirty="0" smtClean="0"/>
              <a:t> animal description using the Simple Present. First, we give one </a:t>
            </a:r>
            <a:r>
              <a:rPr lang="en-US" sz="2000" dirty="0" smtClean="0">
                <a:solidFill>
                  <a:schemeClr val="accent1"/>
                </a:solidFill>
              </a:rPr>
              <a:t>copy of the page</a:t>
            </a:r>
            <a:r>
              <a:rPr lang="en-US" sz="2000" dirty="0" smtClean="0">
                <a:solidFill>
                  <a:schemeClr val="accent6">
                    <a:lumMod val="60000"/>
                    <a:lumOff val="40000"/>
                  </a:schemeClr>
                </a:solidFill>
              </a:rPr>
              <a:t> </a:t>
            </a:r>
            <a:r>
              <a:rPr lang="en-US" sz="2000" dirty="0" smtClean="0"/>
              <a:t>for every 2 players. The pupils </a:t>
            </a:r>
            <a:r>
              <a:rPr lang="en-US" sz="2000" dirty="0" err="1" smtClean="0"/>
              <a:t>colour</a:t>
            </a:r>
            <a:r>
              <a:rPr lang="en-US" sz="2000" dirty="0" smtClean="0"/>
              <a:t> the Ark and the animals. Then, they cut them out and fold them along the dotted lines to stand up. You had better glue the Ark on carton and don’t forget to cut out the door.</a:t>
            </a:r>
            <a:endParaRPr lang="el-GR" sz="2000" dirty="0"/>
          </a:p>
        </p:txBody>
      </p:sp>
      <p:pic>
        <p:nvPicPr>
          <p:cNvPr id="5" name="4 - Θέση περιεχομένου" descr="Photo-0094.jpg"/>
          <p:cNvPicPr>
            <a:picLocks noGrp="1" noChangeAspect="1"/>
          </p:cNvPicPr>
          <p:nvPr>
            <p:ph sz="half" idx="1"/>
          </p:nvPr>
        </p:nvPicPr>
        <p:blipFill>
          <a:blip r:embed="rId3" cstate="print"/>
          <a:stretch>
            <a:fillRect/>
          </a:stretch>
        </p:blipFill>
        <p:spPr>
          <a:xfrm>
            <a:off x="251520" y="1988840"/>
            <a:ext cx="4201352"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 Θέση περιεχομένου" descr="Photo-0095.jpg"/>
          <p:cNvPicPr>
            <a:picLocks noGrp="1" noChangeAspect="1"/>
          </p:cNvPicPr>
          <p:nvPr>
            <p:ph sz="half" idx="2"/>
          </p:nvPr>
        </p:nvPicPr>
        <p:blipFill>
          <a:blip r:embed="rId4" cstate="print"/>
          <a:stretch>
            <a:fillRect/>
          </a:stretch>
        </p:blipFill>
        <p:spPr>
          <a:xfrm>
            <a:off x="4648200" y="1988840"/>
            <a:ext cx="4201352"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7" name="6 - Αντικείμενο">
            <a:hlinkClick r:id="" action="ppaction://ole?verb=0"/>
          </p:cNvPr>
          <p:cNvGraphicFramePr>
            <a:graphicFrameLocks noChangeAspect="1"/>
          </p:cNvGraphicFramePr>
          <p:nvPr/>
        </p:nvGraphicFramePr>
        <p:xfrm>
          <a:off x="8423920" y="260648"/>
          <a:ext cx="720080" cy="576064"/>
        </p:xfrm>
        <a:graphic>
          <a:graphicData uri="http://schemas.openxmlformats.org/presentationml/2006/ole">
            <p:oleObj spid="_x0000_s1026" name="Παρουσίαση" showAsIcon="1" r:id="rId5" imgW="914400" imgH="771480" progId="PowerPoint.Show.8">
              <p:embed/>
            </p:oleObj>
          </a:graphicData>
        </a:graphic>
      </p:graphicFrame>
      <p:cxnSp>
        <p:nvCxnSpPr>
          <p:cNvPr id="9" name="8 - Ευθύγραμμο βέλος σύνδεσης"/>
          <p:cNvCxnSpPr/>
          <p:nvPr/>
        </p:nvCxnSpPr>
        <p:spPr>
          <a:xfrm>
            <a:off x="6516216" y="548680"/>
            <a:ext cx="1944216" cy="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Τίτλος"/>
          <p:cNvSpPr>
            <a:spLocks noGrp="1"/>
          </p:cNvSpPr>
          <p:nvPr>
            <p:ph type="title"/>
          </p:nvPr>
        </p:nvSpPr>
        <p:spPr>
          <a:xfrm>
            <a:off x="107504" y="332656"/>
            <a:ext cx="752144" cy="6085672"/>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en-US" sz="4000" dirty="0" smtClean="0">
                <a:latin typeface="Algerian" pitchFamily="82" charset="0"/>
              </a:rPr>
              <a:t>HOW TO PLAY THE GAME</a:t>
            </a:r>
            <a:endParaRPr lang="el-GR" sz="4000" dirty="0"/>
          </a:p>
        </p:txBody>
      </p:sp>
      <p:sp>
        <p:nvSpPr>
          <p:cNvPr id="13" name="12 - Θέση κειμένου"/>
          <p:cNvSpPr>
            <a:spLocks noGrp="1"/>
          </p:cNvSpPr>
          <p:nvPr>
            <p:ph type="body" idx="2"/>
          </p:nvPr>
        </p:nvSpPr>
        <p:spPr>
          <a:xfrm>
            <a:off x="899592" y="367664"/>
            <a:ext cx="2674664" cy="6085672"/>
          </a:xfrm>
        </p:spPr>
        <p:style>
          <a:lnRef idx="1">
            <a:schemeClr val="accent4"/>
          </a:lnRef>
          <a:fillRef idx="2">
            <a:schemeClr val="accent4"/>
          </a:fillRef>
          <a:effectRef idx="1">
            <a:schemeClr val="accent4"/>
          </a:effectRef>
          <a:fontRef idx="minor">
            <a:schemeClr val="dk1"/>
          </a:fontRef>
        </p:style>
        <p:txBody>
          <a:bodyPr>
            <a:noAutofit/>
          </a:bodyPr>
          <a:lstStyle/>
          <a:p>
            <a:pPr>
              <a:buFont typeface="Wingdings" pitchFamily="2" charset="2"/>
              <a:buChar char="§"/>
            </a:pPr>
            <a:r>
              <a:rPr lang="en-US" sz="1700" dirty="0" smtClean="0"/>
              <a:t>When the Ark and animals are ready, each pair of pupils has one Ark and each pupil chooses 6 animals. Next, the teacher starts saying sentences, like the following:</a:t>
            </a:r>
          </a:p>
          <a:p>
            <a:pPr>
              <a:buFont typeface="Wingdings" pitchFamily="2" charset="2"/>
              <a:buChar char="§"/>
            </a:pPr>
            <a:r>
              <a:rPr lang="en-US" sz="1700" b="1" dirty="0" smtClean="0"/>
              <a:t>“The animal that walks slowly goes into the Ark”</a:t>
            </a:r>
          </a:p>
          <a:p>
            <a:pPr>
              <a:buFont typeface="Wingdings" pitchFamily="2" charset="2"/>
              <a:buChar char="§"/>
            </a:pPr>
            <a:r>
              <a:rPr lang="en-US" sz="1700" b="1" dirty="0" smtClean="0"/>
              <a:t>“The animal that is long and thin/makes a hiss sound goes into the Ark”</a:t>
            </a:r>
          </a:p>
          <a:p>
            <a:pPr>
              <a:buFont typeface="Wingdings" pitchFamily="2" charset="2"/>
              <a:buChar char="§"/>
            </a:pPr>
            <a:r>
              <a:rPr lang="en-US" sz="1700" b="1" dirty="0" smtClean="0"/>
              <a:t>“The animal that eats bananas goes into the Ark”</a:t>
            </a:r>
          </a:p>
          <a:p>
            <a:pPr>
              <a:buFont typeface="Wingdings" pitchFamily="2" charset="2"/>
              <a:buChar char="§"/>
            </a:pPr>
            <a:r>
              <a:rPr lang="en-US" sz="1700" b="1" dirty="0" smtClean="0"/>
              <a:t>“The animal that lays eggs goes into the Ark”</a:t>
            </a:r>
            <a:br>
              <a:rPr lang="en-US" sz="1700" b="1" dirty="0" smtClean="0"/>
            </a:br>
            <a:r>
              <a:rPr lang="en-US" sz="1700" b="1" dirty="0" smtClean="0"/>
              <a:t>“The animal that has sharp teeth/lives in rivers goes into the Ark”</a:t>
            </a:r>
            <a:endParaRPr lang="el-GR" sz="1700" b="1" dirty="0"/>
          </a:p>
        </p:txBody>
      </p:sp>
      <p:pic>
        <p:nvPicPr>
          <p:cNvPr id="5" name="4 - Θέση περιεχομένου" descr="Photo-0096.jpg"/>
          <p:cNvPicPr>
            <a:picLocks noGrp="1" noChangeAspect="1"/>
          </p:cNvPicPr>
          <p:nvPr>
            <p:ph sz="half" idx="1"/>
          </p:nvPr>
        </p:nvPicPr>
        <p:blipFill>
          <a:blip r:embed="rId2" cstate="print"/>
          <a:stretch>
            <a:fillRect/>
          </a:stretch>
        </p:blipFill>
        <p:spPr>
          <a:xfrm>
            <a:off x="4044156" y="320675"/>
            <a:ext cx="4491038" cy="5988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I:\A' ΘΕΟΔΩΡΑ\eTwinning\ANIMALS-PETS\PAMFILA\ΚΙΒΩΤΟΣ-MR WOLF\noah3.gif"/>
          <p:cNvPicPr>
            <a:picLocks noChangeAspect="1" noChangeArrowheads="1" noCrop="1"/>
          </p:cNvPicPr>
          <p:nvPr/>
        </p:nvPicPr>
        <p:blipFill>
          <a:blip r:embed="rId3" cstate="print"/>
          <a:srcRect/>
          <a:stretch>
            <a:fillRect/>
          </a:stretch>
        </p:blipFill>
        <p:spPr bwMode="auto">
          <a:xfrm>
            <a:off x="3707904" y="332656"/>
            <a:ext cx="2714625"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 cy="626469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4000" b="1" dirty="0" smtClean="0">
                <a:latin typeface="Algerian" pitchFamily="82" charset="0"/>
              </a:rPr>
              <a:t>And The winner is…</a:t>
            </a:r>
            <a:endParaRPr lang="el-GR" sz="4000" b="1" dirty="0"/>
          </a:p>
        </p:txBody>
      </p:sp>
      <p:sp>
        <p:nvSpPr>
          <p:cNvPr id="3" name="2 - Θέση κειμένου"/>
          <p:cNvSpPr>
            <a:spLocks noGrp="1"/>
          </p:cNvSpPr>
          <p:nvPr>
            <p:ph type="body" idx="2"/>
          </p:nvPr>
        </p:nvSpPr>
        <p:spPr>
          <a:xfrm>
            <a:off x="899592" y="116632"/>
            <a:ext cx="2674664" cy="6264696"/>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1800" dirty="0" smtClean="0"/>
              <a:t>Every time a pupil hears the description that matches his/her animals, he/she puts that animal into the Ark. And the winner is the </a:t>
            </a:r>
            <a:r>
              <a:rPr lang="en-US" sz="1800" dirty="0" smtClean="0"/>
              <a:t>pupil </a:t>
            </a:r>
            <a:r>
              <a:rPr lang="en-US" sz="1800" dirty="0" smtClean="0"/>
              <a:t>who first puts </a:t>
            </a:r>
            <a:r>
              <a:rPr lang="en-US" sz="1800" dirty="0" smtClean="0"/>
              <a:t>all 6 animals into the </a:t>
            </a:r>
            <a:r>
              <a:rPr lang="en-US" sz="1800" dirty="0" smtClean="0"/>
              <a:t>Ark. </a:t>
            </a:r>
            <a:r>
              <a:rPr lang="en-US" sz="1800" dirty="0" smtClean="0"/>
              <a:t>Of course, you can continue until you have ,a second place winner and a third and so on…</a:t>
            </a:r>
          </a:p>
          <a:p>
            <a:r>
              <a:rPr lang="en-US" sz="1800" dirty="0" smtClean="0"/>
              <a:t>You may also like to learn the song</a:t>
            </a:r>
          </a:p>
          <a:p>
            <a:pPr algn="ctr"/>
            <a:r>
              <a:rPr lang="en-US" sz="1800" b="1" dirty="0" smtClean="0">
                <a:solidFill>
                  <a:schemeClr val="accent6">
                    <a:lumMod val="60000"/>
                    <a:lumOff val="40000"/>
                  </a:schemeClr>
                </a:solidFill>
              </a:rPr>
              <a:t>“THE ANIMALS WENT INTO THE ARK”</a:t>
            </a:r>
            <a:endParaRPr lang="en-US" sz="1800" dirty="0" smtClean="0">
              <a:solidFill>
                <a:schemeClr val="bg1"/>
              </a:solidFill>
            </a:endParaRPr>
          </a:p>
          <a:p>
            <a:r>
              <a:rPr lang="en-US" sz="1800" dirty="0" smtClean="0">
                <a:solidFill>
                  <a:schemeClr val="bg1"/>
                </a:solidFill>
                <a:latin typeface="Bookman Old Style" pitchFamily="18" charset="0"/>
                <a:hlinkClick r:id="rId2"/>
              </a:rPr>
              <a:t>https://www.youtube.com/watch?v=Vuhy33admZI</a:t>
            </a:r>
            <a:endParaRPr lang="en-US" sz="1800" dirty="0" smtClean="0">
              <a:solidFill>
                <a:schemeClr val="bg1"/>
              </a:solidFill>
              <a:latin typeface="Bookman Old Style" pitchFamily="18" charset="0"/>
            </a:endParaRPr>
          </a:p>
          <a:p>
            <a:r>
              <a:rPr lang="en-US" sz="1800" dirty="0" smtClean="0">
                <a:solidFill>
                  <a:schemeClr val="bg1"/>
                </a:solidFill>
                <a:latin typeface="Bookman Old Style" pitchFamily="18" charset="0"/>
                <a:hlinkClick r:id="rId3"/>
              </a:rPr>
              <a:t>https://www.youtube.com/watch?v=IuQjR2lsYl0</a:t>
            </a:r>
            <a:endParaRPr lang="en-US" sz="1800" dirty="0" smtClean="0">
              <a:solidFill>
                <a:schemeClr val="bg1"/>
              </a:solidFill>
              <a:latin typeface="Bookman Old Style" pitchFamily="18" charset="0"/>
            </a:endParaRPr>
          </a:p>
          <a:p>
            <a:endParaRPr lang="en-US" dirty="0" smtClean="0"/>
          </a:p>
          <a:p>
            <a:endParaRPr lang="el-GR" dirty="0"/>
          </a:p>
        </p:txBody>
      </p:sp>
      <p:pic>
        <p:nvPicPr>
          <p:cNvPr id="5" name="4 - Θέση περιεχομένου" descr="Photo-0098.jpg"/>
          <p:cNvPicPr>
            <a:picLocks noGrp="1" noChangeAspect="1"/>
          </p:cNvPicPr>
          <p:nvPr>
            <p:ph sz="half" idx="1"/>
          </p:nvPr>
        </p:nvPicPr>
        <p:blipFill>
          <a:blip r:embed="rId4" cstate="print"/>
          <a:stretch>
            <a:fillRect/>
          </a:stretch>
        </p:blipFill>
        <p:spPr>
          <a:xfrm>
            <a:off x="5868144" y="2490192"/>
            <a:ext cx="3275856" cy="4367808"/>
          </a:xfrm>
          <a:prstGeom prst="rect">
            <a:avLst/>
          </a:prstGeom>
          <a:ln>
            <a:noFill/>
          </a:ln>
          <a:effectLst>
            <a:outerShdw blurRad="190500" algn="tl" rotWithShape="0">
              <a:srgbClr val="000000">
                <a:alpha val="70000"/>
              </a:srgbClr>
            </a:outerShdw>
          </a:effectLst>
        </p:spPr>
      </p:pic>
      <p:pic>
        <p:nvPicPr>
          <p:cNvPr id="1026" name="Picture 2" descr="I:\A' ΘΕΟΔΩΡΑ\eTwinning\ANIMALS-PETS\PAMFILA\ΚΙΒΩΤΟΣ-MR WOLF\Photo-0099.jpg"/>
          <p:cNvPicPr>
            <a:picLocks noChangeAspect="1" noChangeArrowheads="1"/>
          </p:cNvPicPr>
          <p:nvPr/>
        </p:nvPicPr>
        <p:blipFill>
          <a:blip r:embed="rId5" cstate="print"/>
          <a:srcRect/>
          <a:stretch>
            <a:fillRect/>
          </a:stretch>
        </p:blipFill>
        <p:spPr bwMode="auto">
          <a:xfrm>
            <a:off x="3563888" y="0"/>
            <a:ext cx="3219822" cy="4293095"/>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251520" y="0"/>
            <a:ext cx="8568952" cy="1844824"/>
          </a:xfrm>
        </p:spPr>
        <p:style>
          <a:lnRef idx="1">
            <a:schemeClr val="accent3"/>
          </a:lnRef>
          <a:fillRef idx="2">
            <a:schemeClr val="accent3"/>
          </a:fillRef>
          <a:effectRef idx="1">
            <a:schemeClr val="accent3"/>
          </a:effectRef>
          <a:fontRef idx="minor">
            <a:schemeClr val="dk1"/>
          </a:fontRef>
        </p:style>
        <p:txBody>
          <a:bodyPr>
            <a:noAutofit/>
          </a:bodyPr>
          <a:lstStyle/>
          <a:p>
            <a:r>
              <a:rPr lang="en-US" sz="3200" dirty="0" smtClean="0"/>
              <a:t>WE ALSO PLAYED PLAYGROUND GAMES ABOUT ANIMALS…….</a:t>
            </a:r>
            <a:br>
              <a:rPr lang="en-US" sz="3200" dirty="0" smtClean="0"/>
            </a:br>
            <a:r>
              <a:rPr lang="en-US" sz="3200" dirty="0" smtClean="0">
                <a:hlinkClick r:id="rId2"/>
              </a:rPr>
              <a:t>https://prezi.com/fg4uygchhyru/whats-the-time-mr-wolf/</a:t>
            </a:r>
            <a:endParaRPr lang="el-GR" sz="3200" dirty="0"/>
          </a:p>
        </p:txBody>
      </p:sp>
      <p:pic>
        <p:nvPicPr>
          <p:cNvPr id="15362" name="Picture 2"/>
          <p:cNvPicPr>
            <a:picLocks noGrp="1" noChangeAspect="1" noChangeArrowheads="1"/>
          </p:cNvPicPr>
          <p:nvPr>
            <p:ph idx="1"/>
          </p:nvPr>
        </p:nvPicPr>
        <p:blipFill>
          <a:blip r:embed="rId3" cstate="print"/>
          <a:srcRect/>
          <a:stretch>
            <a:fillRect/>
          </a:stretch>
        </p:blipFill>
        <p:spPr bwMode="auto">
          <a:xfrm>
            <a:off x="323528" y="1882775"/>
            <a:ext cx="8496944" cy="4935894"/>
          </a:xfrm>
          <a:prstGeom prst="rect">
            <a:avLst/>
          </a:prstGeom>
          <a:noFill/>
          <a:ln w="9525">
            <a:noFill/>
            <a:miter lim="800000"/>
            <a:headEnd/>
            <a:tailEnd/>
          </a:ln>
        </p:spPr>
      </p:pic>
      <p:sp>
        <p:nvSpPr>
          <p:cNvPr id="4" name="3 - Ορθογώνιο"/>
          <p:cNvSpPr/>
          <p:nvPr/>
        </p:nvSpPr>
        <p:spPr>
          <a:xfrm>
            <a:off x="1835696" y="6150114"/>
            <a:ext cx="5482591" cy="707886"/>
          </a:xfrm>
          <a:prstGeom prst="rect">
            <a:avLst/>
          </a:prstGeom>
        </p:spPr>
        <p:style>
          <a:lnRef idx="1">
            <a:schemeClr val="accent5"/>
          </a:lnRef>
          <a:fillRef idx="3">
            <a:schemeClr val="accent5"/>
          </a:fillRef>
          <a:effectRef idx="2">
            <a:schemeClr val="accent5"/>
          </a:effectRef>
          <a:fontRef idx="minor">
            <a:schemeClr val="lt1"/>
          </a:fontRef>
        </p:style>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cap="none" spc="0" dirty="0" smtClean="0">
                <a:ln/>
                <a:solidFill>
                  <a:schemeClr val="accent3"/>
                </a:solidFill>
                <a:effectLst>
                  <a:outerShdw blurRad="50800" dist="50800" dir="5400000" algn="ctr" rotWithShape="0">
                    <a:schemeClr val="accent5">
                      <a:lumMod val="60000"/>
                      <a:lumOff val="40000"/>
                    </a:schemeClr>
                  </a:outerShdw>
                </a:effectLst>
              </a:rPr>
              <a:t>HOPE YOU </a:t>
            </a:r>
            <a:r>
              <a:rPr lang="en-US" sz="4000" b="1" cap="none" spc="0" dirty="0" smtClean="0">
                <a:ln cmpd="thickThin">
                  <a:solidFill>
                    <a:schemeClr val="accent1"/>
                  </a:solidFill>
                </a:ln>
                <a:solidFill>
                  <a:schemeClr val="accent3"/>
                </a:solidFill>
                <a:effectLst>
                  <a:outerShdw blurRad="50800" dist="50800" dir="5400000" algn="ctr" rotWithShape="0">
                    <a:schemeClr val="accent5">
                      <a:lumMod val="60000"/>
                      <a:lumOff val="40000"/>
                    </a:schemeClr>
                  </a:outerShdw>
                </a:effectLst>
              </a:rPr>
              <a:t>HAVE</a:t>
            </a:r>
            <a:r>
              <a:rPr lang="en-US" sz="4000" b="1" cap="none" spc="0" dirty="0" smtClean="0">
                <a:ln/>
                <a:solidFill>
                  <a:schemeClr val="accent3"/>
                </a:solidFill>
                <a:effectLst>
                  <a:outerShdw blurRad="50800" dist="50800" dir="5400000" algn="ctr" rotWithShape="0">
                    <a:schemeClr val="accent5">
                      <a:lumMod val="60000"/>
                      <a:lumOff val="40000"/>
                    </a:schemeClr>
                  </a:outerShdw>
                </a:effectLst>
              </a:rPr>
              <a:t> FUN!</a:t>
            </a:r>
            <a:endParaRPr lang="el-GR" sz="4000" b="1" cap="none" spc="0" dirty="0">
              <a:ln/>
              <a:solidFill>
                <a:schemeClr val="accent3"/>
              </a:solidFill>
              <a:effectLst>
                <a:outerShdw blurRad="50800" dist="50800" dir="5400000" algn="ctr" rotWithShape="0">
                  <a:schemeClr val="accent5">
                    <a:lumMod val="60000"/>
                    <a:lumOff val="40000"/>
                  </a:scheme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93</TotalTime>
  <Words>276</Words>
  <Application>Microsoft Office PowerPoint</Application>
  <PresentationFormat>Προβολή στην οθόνη (4:3)</PresentationFormat>
  <Paragraphs>21</Paragraphs>
  <Slides>5</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5</vt:i4>
      </vt:variant>
    </vt:vector>
  </HeadingPairs>
  <TitlesOfParts>
    <vt:vector size="7" baseType="lpstr">
      <vt:lpstr>Ζωντάνια</vt:lpstr>
      <vt:lpstr>Παρουσίαση</vt:lpstr>
      <vt:lpstr>“NOAH’S ARK-” A BOARD GAME</vt:lpstr>
      <vt:lpstr>By playing this game we can practise animal description using the Simple Present. First, we give one copy of the page for every 2 players. The pupils colour the Ark and the animals. Then, they cut them out and fold them along the dotted lines to stand up. You had better glue the Ark on carton and don’t forget to cut out the door.</vt:lpstr>
      <vt:lpstr>HOW TO PLAY THE GAME</vt:lpstr>
      <vt:lpstr>And The winner is…</vt:lpstr>
      <vt:lpstr>WE ALSO PLAYED PLAYGROUND GAMES ABOUT ANIMALS……. https://prezi.com/fg4uygchhyru/whats-the-time-mr-wolf/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“NOAH’S ARK-” A BOARD GAME</dc:title>
  <dc:creator>stamatis</dc:creator>
  <cp:lastModifiedBy>stamatis</cp:lastModifiedBy>
  <cp:revision>14</cp:revision>
  <dcterms:created xsi:type="dcterms:W3CDTF">2016-03-22T15:57:46Z</dcterms:created>
  <dcterms:modified xsi:type="dcterms:W3CDTF">2016-03-29T16:01:44Z</dcterms:modified>
</cp:coreProperties>
</file>