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2" r:id="rId6"/>
    <p:sldId id="260" r:id="rId7"/>
    <p:sldId id="261" r:id="rId8"/>
    <p:sldId id="263" r:id="rId9"/>
    <p:sldId id="268" r:id="rId10"/>
    <p:sldId id="269" r:id="rId11"/>
    <p:sldId id="264" r:id="rId12"/>
    <p:sldId id="265" r:id="rId13"/>
    <p:sldId id="266" r:id="rId14"/>
    <p:sldId id="267" r:id="rId15"/>
    <p:sldId id="270"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35B5127-1ADC-4592-B383-96AFB57634F0}" type="datetimeFigureOut">
              <a:rPr lang="el-GR" smtClean="0"/>
              <a:t>24/7/2018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0B49A4-641E-4669-BD02-29825AD3695F}"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83515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835B5127-1ADC-4592-B383-96AFB57634F0}" type="datetimeFigureOut">
              <a:rPr lang="el-GR" smtClean="0"/>
              <a:t>24/7/2018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202847040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35B5127-1ADC-4592-B383-96AFB57634F0}" type="datetimeFigureOut">
              <a:rPr lang="el-GR" smtClean="0"/>
              <a:t>24/7/2018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340360713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35B5127-1ADC-4592-B383-96AFB57634F0}" type="datetimeFigureOut">
              <a:rPr lang="el-GR" smtClean="0"/>
              <a:t>24/7/2018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0B49A4-641E-4669-BD02-29825AD3695F}"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21720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35B5127-1ADC-4592-B383-96AFB57634F0}" type="datetimeFigureOut">
              <a:rPr lang="el-GR" smtClean="0"/>
              <a:t>24/7/2018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198943587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smtClean="0"/>
              <a:t>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35B5127-1ADC-4592-B383-96AFB57634F0}" type="datetimeFigureOut">
              <a:rPr lang="el-GR" smtClean="0"/>
              <a:t>24/7/2018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0B49A4-641E-4669-BD02-29825AD3695F}"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7686071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smtClean="0"/>
              <a:t>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35B5127-1ADC-4592-B383-96AFB57634F0}" type="datetimeFigureOut">
              <a:rPr lang="el-GR" smtClean="0"/>
              <a:t>24/7/2018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194439173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35B5127-1ADC-4592-B383-96AFB57634F0}" type="datetimeFigureOut">
              <a:rPr lang="el-GR" smtClean="0"/>
              <a:t>24/7/2018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1078099715"/>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35B5127-1ADC-4592-B383-96AFB57634F0}" type="datetimeFigureOut">
              <a:rPr lang="el-GR" smtClean="0"/>
              <a:t>24/7/2018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55042671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35B5127-1ADC-4592-B383-96AFB57634F0}" type="datetimeFigureOut">
              <a:rPr lang="el-GR" smtClean="0"/>
              <a:t>24/7/2018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60299141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35B5127-1ADC-4592-B383-96AFB57634F0}" type="datetimeFigureOut">
              <a:rPr lang="el-GR" smtClean="0"/>
              <a:t>24/7/2018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279327510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35B5127-1ADC-4592-B383-96AFB57634F0}" type="datetimeFigureOut">
              <a:rPr lang="el-GR" smtClean="0"/>
              <a:t>24/7/2018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351434468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35B5127-1ADC-4592-B383-96AFB57634F0}" type="datetimeFigureOut">
              <a:rPr lang="el-GR" smtClean="0"/>
              <a:t>24/7/2018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48737071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35B5127-1ADC-4592-B383-96AFB57634F0}" type="datetimeFigureOut">
              <a:rPr lang="el-GR" smtClean="0"/>
              <a:t>24/7/2018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148617165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5127-1ADC-4592-B383-96AFB57634F0}" type="datetimeFigureOut">
              <a:rPr lang="el-GR" smtClean="0"/>
              <a:t>24/7/2018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245412983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35B5127-1ADC-4592-B383-96AFB57634F0}" type="datetimeFigureOut">
              <a:rPr lang="el-GR" smtClean="0"/>
              <a:t>24/7/2018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183718569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smtClean="0"/>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35B5127-1ADC-4592-B383-96AFB57634F0}" type="datetimeFigureOut">
              <a:rPr lang="el-GR" smtClean="0"/>
              <a:t>24/7/2018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0B49A4-641E-4669-BD02-29825AD3695F}" type="slidenum">
              <a:rPr lang="el-GR" smtClean="0"/>
              <a:t>‹#›</a:t>
            </a:fld>
            <a:endParaRPr lang="el-GR"/>
          </a:p>
        </p:txBody>
      </p:sp>
    </p:spTree>
    <p:extLst>
      <p:ext uri="{BB962C8B-B14F-4D97-AF65-F5344CB8AC3E}">
        <p14:creationId xmlns:p14="http://schemas.microsoft.com/office/powerpoint/2010/main" val="352300232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35B5127-1ADC-4592-B383-96AFB57634F0}" type="datetimeFigureOut">
              <a:rPr lang="el-GR" smtClean="0"/>
              <a:t>24/7/2018</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30B49A4-641E-4669-BD02-29825AD3695F}" type="slidenum">
              <a:rPr lang="el-GR" smtClean="0"/>
              <a:t>‹#›</a:t>
            </a:fld>
            <a:endParaRPr lang="el-GR"/>
          </a:p>
        </p:txBody>
      </p:sp>
    </p:spTree>
    <p:extLst>
      <p:ext uri="{BB962C8B-B14F-4D97-AF65-F5344CB8AC3E}">
        <p14:creationId xmlns:p14="http://schemas.microsoft.com/office/powerpoint/2010/main" val="156680083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spd="slow">
    <p:wipe/>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Table_of_World_Heritage_Sites_by_country" TargetMode="External"/><Relationship Id="rId3" Type="http://schemas.openxmlformats.org/officeDocument/2006/relationships/hyperlink" Target="https://en.wikipedia.org/wiki/Eastern_Orthodox_Church" TargetMode="External"/><Relationship Id="rId7" Type="http://schemas.openxmlformats.org/officeDocument/2006/relationships/hyperlink" Target="https://en.wikipedia.org/wiki/List_of_World_Heritage_Sites_in_Greece" TargetMode="External"/><Relationship Id="rId2" Type="http://schemas.openxmlformats.org/officeDocument/2006/relationships/hyperlink" Target="https://en.wikipedia.org/wiki/Greek_Orthodox_Church" TargetMode="External"/><Relationship Id="rId1" Type="http://schemas.openxmlformats.org/officeDocument/2006/relationships/slideLayout" Target="../slideLayouts/slideLayout2.xml"/><Relationship Id="rId6" Type="http://schemas.openxmlformats.org/officeDocument/2006/relationships/hyperlink" Target="https://en.wikipedia.org/wiki/Greek_War_of_Independence" TargetMode="External"/><Relationship Id="rId5" Type="http://schemas.openxmlformats.org/officeDocument/2006/relationships/hyperlink" Target="https://en.wikipedia.org/wiki/Nation_state" TargetMode="External"/><Relationship Id="rId4" Type="http://schemas.openxmlformats.org/officeDocument/2006/relationships/hyperlink" Target="https://en.wikipedia.org/wiki/Ottoman_Greece" TargetMode="Externa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File:Ellada.og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Eleftheria_i_thanato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Geography_of_Greece" TargetMode="External"/><Relationship Id="rId13" Type="http://schemas.openxmlformats.org/officeDocument/2006/relationships/hyperlink" Target="https://en.wikipedia.org/wiki/List_of_countries_by_length_of_coastline" TargetMode="External"/><Relationship Id="rId3" Type="http://schemas.openxmlformats.org/officeDocument/2006/relationships/hyperlink" Target="https://en.wikipedia.org/wiki/Albania" TargetMode="External"/><Relationship Id="rId7" Type="http://schemas.openxmlformats.org/officeDocument/2006/relationships/hyperlink" Target="https://en.wikipedia.org/wiki/Aegean_Sea" TargetMode="External"/><Relationship Id="rId12" Type="http://schemas.openxmlformats.org/officeDocument/2006/relationships/hyperlink" Target="https://en.wikipedia.org/wiki/Mediterranean_Basin" TargetMode="External"/><Relationship Id="rId2" Type="http://schemas.openxmlformats.org/officeDocument/2006/relationships/hyperlink" Target="https://en.wikipedia.org/wiki/Balkan_Peninsula" TargetMode="External"/><Relationship Id="rId1" Type="http://schemas.openxmlformats.org/officeDocument/2006/relationships/slideLayout" Target="../slideLayouts/slideLayout2.xml"/><Relationship Id="rId6" Type="http://schemas.openxmlformats.org/officeDocument/2006/relationships/hyperlink" Target="https://en.wikipedia.org/wiki/Turkey" TargetMode="External"/><Relationship Id="rId11" Type="http://schemas.openxmlformats.org/officeDocument/2006/relationships/hyperlink" Target="https://en.wikipedia.org/wiki/Mediterranean_Sea" TargetMode="External"/><Relationship Id="rId5" Type="http://schemas.openxmlformats.org/officeDocument/2006/relationships/hyperlink" Target="https://en.wikipedia.org/wiki/Bulgaria" TargetMode="External"/><Relationship Id="rId15" Type="http://schemas.openxmlformats.org/officeDocument/2006/relationships/image" Target="../media/image7.png"/><Relationship Id="rId10" Type="http://schemas.openxmlformats.org/officeDocument/2006/relationships/hyperlink" Target="https://en.wikipedia.org/wiki/Sea_of_Crete" TargetMode="External"/><Relationship Id="rId4" Type="http://schemas.openxmlformats.org/officeDocument/2006/relationships/hyperlink" Target="https://en.wikipedia.org/wiki/Republic_of_Macedonia" TargetMode="External"/><Relationship Id="rId9" Type="http://schemas.openxmlformats.org/officeDocument/2006/relationships/hyperlink" Target="https://en.wikipedia.org/wiki/Ionian_Sea" TargetMode="External"/><Relationship Id="rId14" Type="http://schemas.openxmlformats.org/officeDocument/2006/relationships/hyperlink" Target="https://en.wikipedia.org/wiki/List_of_islands_of_Greec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Epirus_(region)" TargetMode="External"/><Relationship Id="rId13" Type="http://schemas.openxmlformats.org/officeDocument/2006/relationships/hyperlink" Target="https://en.wikipedia.org/wiki/Crete" TargetMode="External"/><Relationship Id="rId3" Type="http://schemas.openxmlformats.org/officeDocument/2006/relationships/hyperlink" Target="https://en.wikipedia.org/wiki/Geographic_regions_of_Greece" TargetMode="External"/><Relationship Id="rId7" Type="http://schemas.openxmlformats.org/officeDocument/2006/relationships/hyperlink" Target="https://en.wikipedia.org/wiki/Thessaly" TargetMode="External"/><Relationship Id="rId12" Type="http://schemas.openxmlformats.org/officeDocument/2006/relationships/hyperlink" Target="https://en.wikipedia.org/wiki/Western_Thrace" TargetMode="External"/><Relationship Id="rId2" Type="http://schemas.openxmlformats.org/officeDocument/2006/relationships/hyperlink" Target="https://en.wikipedia.org/wiki/Mount_Olympus" TargetMode="External"/><Relationship Id="rId1" Type="http://schemas.openxmlformats.org/officeDocument/2006/relationships/slideLayout" Target="../slideLayouts/slideLayout2.xml"/><Relationship Id="rId6" Type="http://schemas.openxmlformats.org/officeDocument/2006/relationships/hyperlink" Target="https://en.wikipedia.org/wiki/Peloponnese" TargetMode="External"/><Relationship Id="rId11" Type="http://schemas.openxmlformats.org/officeDocument/2006/relationships/hyperlink" Target="https://en.wikipedia.org/wiki/Cyclades" TargetMode="External"/><Relationship Id="rId5" Type="http://schemas.openxmlformats.org/officeDocument/2006/relationships/hyperlink" Target="https://en.wikipedia.org/wiki/Central_Greece" TargetMode="External"/><Relationship Id="rId15" Type="http://schemas.openxmlformats.org/officeDocument/2006/relationships/image" Target="../media/image8.png"/><Relationship Id="rId10" Type="http://schemas.openxmlformats.org/officeDocument/2006/relationships/hyperlink" Target="https://en.wikipedia.org/wiki/Dodecanese" TargetMode="External"/><Relationship Id="rId4" Type="http://schemas.openxmlformats.org/officeDocument/2006/relationships/hyperlink" Target="https://en.wikipedia.org/wiki/Macedonia_(Greece)" TargetMode="External"/><Relationship Id="rId9" Type="http://schemas.openxmlformats.org/officeDocument/2006/relationships/hyperlink" Target="https://en.wikipedia.org/wiki/Aegean_Islands" TargetMode="External"/><Relationship Id="rId14" Type="http://schemas.openxmlformats.org/officeDocument/2006/relationships/hyperlink" Target="https://en.wikipedia.org/wiki/Ionian_Island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History_of_science_in_classical_antiquity" TargetMode="External"/><Relationship Id="rId13" Type="http://schemas.openxmlformats.org/officeDocument/2006/relationships/hyperlink" Target="https://en.wikipedia.org/wiki/Alexander_the_Great" TargetMode="External"/><Relationship Id="rId18" Type="http://schemas.openxmlformats.org/officeDocument/2006/relationships/hyperlink" Target="https://en.wikipedia.org/wiki/Roman_Empire" TargetMode="External"/><Relationship Id="rId3" Type="http://schemas.openxmlformats.org/officeDocument/2006/relationships/hyperlink" Target="https://en.wikipedia.org/wiki/Athenian_democracy" TargetMode="External"/><Relationship Id="rId7" Type="http://schemas.openxmlformats.org/officeDocument/2006/relationships/hyperlink" Target="https://en.wikipedia.org/wiki/Political_science" TargetMode="External"/><Relationship Id="rId12" Type="http://schemas.openxmlformats.org/officeDocument/2006/relationships/hyperlink" Target="https://en.wikipedia.org/wiki/Philip_of_Macedon" TargetMode="External"/><Relationship Id="rId17" Type="http://schemas.openxmlformats.org/officeDocument/2006/relationships/hyperlink" Target="https://en.wikipedia.org/wiki/Roman_Republic" TargetMode="External"/><Relationship Id="rId2" Type="http://schemas.openxmlformats.org/officeDocument/2006/relationships/hyperlink" Target="https://en.wikipedia.org/wiki/Western_culture" TargetMode="External"/><Relationship Id="rId16" Type="http://schemas.openxmlformats.org/officeDocument/2006/relationships/hyperlink" Target="https://en.wikipedia.org/wiki/Roman_Greece" TargetMode="External"/><Relationship Id="rId20"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en.wikipedia.org/wiki/Historiography" TargetMode="External"/><Relationship Id="rId11" Type="http://schemas.openxmlformats.org/officeDocument/2006/relationships/hyperlink" Target="https://en.wikipedia.org/wiki/Olympic_Games" TargetMode="External"/><Relationship Id="rId5" Type="http://schemas.openxmlformats.org/officeDocument/2006/relationships/hyperlink" Target="https://en.wikipedia.org/wiki/Western_literature" TargetMode="External"/><Relationship Id="rId15" Type="http://schemas.openxmlformats.org/officeDocument/2006/relationships/hyperlink" Target="https://en.wikipedia.org/wiki/India" TargetMode="External"/><Relationship Id="rId10" Type="http://schemas.openxmlformats.org/officeDocument/2006/relationships/hyperlink" Target="https://en.wikipedia.org/wiki/Drama" TargetMode="External"/><Relationship Id="rId19" Type="http://schemas.openxmlformats.org/officeDocument/2006/relationships/hyperlink" Target="https://en.wikipedia.org/wiki/Byzantine_Empire" TargetMode="External"/><Relationship Id="rId4" Type="http://schemas.openxmlformats.org/officeDocument/2006/relationships/hyperlink" Target="https://en.wikipedia.org/wiki/Western_philosophy" TargetMode="External"/><Relationship Id="rId9" Type="http://schemas.openxmlformats.org/officeDocument/2006/relationships/hyperlink" Target="https://en.wikipedia.org/wiki/Greek_mathematics" TargetMode="External"/><Relationship Id="rId14" Type="http://schemas.openxmlformats.org/officeDocument/2006/relationships/hyperlink" Target="https://en.wikipedia.org/wiki/Macedonian_Empi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146" y="1019258"/>
            <a:ext cx="4968552" cy="1419225"/>
          </a:xfrm>
          <a:prstGeom prst="rect">
            <a:avLst/>
          </a:prstGeom>
          <a:noFill/>
          <a:ln w="9525">
            <a:solidFill>
              <a:srgbClr val="1F497D">
                <a:lumMod val="50000"/>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5698" y="122626"/>
            <a:ext cx="2489275" cy="2315857"/>
          </a:xfrm>
          <a:prstGeom prst="rect">
            <a:avLst/>
          </a:prstGeom>
          <a:noFill/>
          <a:ln w="9525">
            <a:solidFill>
              <a:srgbClr val="1F497D">
                <a:lumMod val="50000"/>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24744" y="3214252"/>
            <a:ext cx="8931727" cy="2862322"/>
          </a:xfrm>
          <a:prstGeom prst="rect">
            <a:avLst/>
          </a:prstGeom>
          <a:gradFill rotWithShape="1">
            <a:gsLst>
              <a:gs pos="0">
                <a:srgbClr val="30ACEC">
                  <a:tint val="60000"/>
                  <a:lumMod val="104000"/>
                </a:srgbClr>
              </a:gs>
              <a:gs pos="100000">
                <a:srgbClr val="30ACEC">
                  <a:tint val="84000"/>
                </a:srgbClr>
              </a:gs>
            </a:gsLst>
            <a:lin ang="5400000" scaled="0"/>
          </a:gradFill>
          <a:ln w="9525" cap="rnd" cmpd="sng" algn="ctr">
            <a:solidFill>
              <a:srgbClr val="30ACEC">
                <a:tint val="6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BASIC ACTION 1  (KA1)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LEARNING MOBILITY OF INDIVIDUALS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MOBILITY OF LEARNERS AND STAFF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SCHOOL EDUCATION STAFF MOBILITY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SECTOR OF SCHOOL EDUCATION</a:t>
            </a:r>
            <a:endParaRPr kumimoji="0" lang="el-GR" sz="3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16550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6165558" y="3483193"/>
            <a:ext cx="6026442" cy="33748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Εικόνα 4"/>
          <p:cNvPicPr>
            <a:picLocks noChangeAspect="1"/>
          </p:cNvPicPr>
          <p:nvPr/>
        </p:nvPicPr>
        <p:blipFill>
          <a:blip r:embed="rId3"/>
          <a:stretch>
            <a:fillRect/>
          </a:stretch>
        </p:blipFill>
        <p:spPr>
          <a:xfrm>
            <a:off x="166407" y="261258"/>
            <a:ext cx="5763362" cy="3822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Ορθογώνιο 5"/>
          <p:cNvSpPr/>
          <p:nvPr/>
        </p:nvSpPr>
        <p:spPr>
          <a:xfrm>
            <a:off x="334314" y="4272677"/>
            <a:ext cx="4333181" cy="2585323"/>
          </a:xfrm>
          <a:prstGeom prst="rect">
            <a:avLst/>
          </a:prstGeom>
          <a:noFill/>
        </p:spPr>
        <p:txBody>
          <a:bodyPr wrap="squar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ANCIENT THEATRE OF EPIDAURUS</a:t>
            </a:r>
            <a:endParaRPr lang="el-G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Ορθογώνιο 6"/>
          <p:cNvSpPr/>
          <p:nvPr/>
        </p:nvSpPr>
        <p:spPr>
          <a:xfrm>
            <a:off x="7445829" y="1007906"/>
            <a:ext cx="4037160" cy="1754326"/>
          </a:xfrm>
          <a:prstGeom prst="rect">
            <a:avLst/>
          </a:prstGeom>
          <a:noFill/>
        </p:spPr>
        <p:txBody>
          <a:bodyPr wrap="squar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ANCIENT OLYMPIA</a:t>
            </a:r>
            <a:endParaRPr lang="el-G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978202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4419820"/>
            <a:ext cx="6887688" cy="2333501"/>
          </a:xfrm>
        </p:spPr>
        <p:txBody>
          <a:bodyPr>
            <a:normAutofit fontScale="90000"/>
          </a:bodyPr>
          <a:lstStyle/>
          <a:p>
            <a:r>
              <a:rPr lang="en-US" sz="2200" b="1" dirty="0" smtClean="0">
                <a:solidFill>
                  <a:srgbClr val="FF0000"/>
                </a:solidFill>
              </a:rPr>
              <a:t>Religiosity </a:t>
            </a:r>
            <a:r>
              <a:rPr lang="en-US" sz="2200" b="1" dirty="0">
                <a:solidFill>
                  <a:srgbClr val="FF0000"/>
                </a:solidFill>
              </a:rPr>
              <a:t>in Greece (2015</a:t>
            </a:r>
            <a:r>
              <a:rPr lang="en-US" sz="2200" b="1" dirty="0" smtClean="0">
                <a:solidFill>
                  <a:srgbClr val="FF0000"/>
                </a:solidFill>
              </a:rPr>
              <a:t>)</a:t>
            </a:r>
            <a:r>
              <a:rPr lang="en-US" sz="2200" dirty="0"/>
              <a:t/>
            </a:r>
            <a:br>
              <a:rPr lang="en-US" sz="2200" dirty="0"/>
            </a:br>
            <a:r>
              <a:rPr lang="en-US" sz="2200" dirty="0"/>
              <a:t>  Eastern Orthodoxy (90%)</a:t>
            </a:r>
            <a:br>
              <a:rPr lang="en-US" sz="2200" dirty="0"/>
            </a:br>
            <a:r>
              <a:rPr lang="en-US" sz="2200" dirty="0"/>
              <a:t>  Other Christians (excluding Catholics) (3%)</a:t>
            </a:r>
            <a:br>
              <a:rPr lang="en-US" sz="2200" dirty="0"/>
            </a:br>
            <a:r>
              <a:rPr lang="en-US" sz="2200" dirty="0"/>
              <a:t>  Irreligion (4%)</a:t>
            </a:r>
            <a:br>
              <a:rPr lang="en-US" sz="2200" dirty="0"/>
            </a:br>
            <a:r>
              <a:rPr lang="en-US" sz="2200" dirty="0"/>
              <a:t>  Islam (2%)</a:t>
            </a:r>
            <a:br>
              <a:rPr lang="en-US" sz="2200" dirty="0"/>
            </a:br>
            <a:r>
              <a:rPr lang="en-US" sz="2200" dirty="0"/>
              <a:t>  Other religions (including </a:t>
            </a:r>
            <a:r>
              <a:rPr lang="en-US" sz="2000" dirty="0"/>
              <a:t>Catholics) (1%)</a:t>
            </a:r>
          </a:p>
        </p:txBody>
      </p:sp>
      <p:sp>
        <p:nvSpPr>
          <p:cNvPr id="3" name="Θέση περιεχομένου 2"/>
          <p:cNvSpPr>
            <a:spLocks noGrp="1"/>
          </p:cNvSpPr>
          <p:nvPr>
            <p:ph idx="1"/>
          </p:nvPr>
        </p:nvSpPr>
        <p:spPr>
          <a:xfrm>
            <a:off x="268575" y="590797"/>
            <a:ext cx="5372204" cy="3615267"/>
          </a:xfrm>
        </p:spPr>
        <p:txBody>
          <a:bodyPr/>
          <a:lstStyle/>
          <a:p>
            <a:r>
              <a:rPr lang="en-US" dirty="0"/>
              <a:t>The </a:t>
            </a:r>
            <a:r>
              <a:rPr lang="en-US" dirty="0">
                <a:hlinkClick r:id="rId2" tooltip="Greek Orthodox Church"/>
              </a:rPr>
              <a:t>Greek Orthodox Church</a:t>
            </a:r>
            <a:r>
              <a:rPr lang="en-US" dirty="0"/>
              <a:t> also shaped modern Greek identity and transmitted Greek traditions to the wider </a:t>
            </a:r>
            <a:r>
              <a:rPr lang="en-US" dirty="0">
                <a:hlinkClick r:id="rId3" tooltip="Eastern Orthodox Church"/>
              </a:rPr>
              <a:t>Orthodox </a:t>
            </a:r>
            <a:r>
              <a:rPr lang="en-US" dirty="0" smtClean="0">
                <a:hlinkClick r:id="rId3" tooltip="Eastern Orthodox Church"/>
              </a:rPr>
              <a:t>World</a:t>
            </a:r>
            <a:r>
              <a:rPr lang="en-US" dirty="0" smtClean="0"/>
              <a:t>. </a:t>
            </a:r>
            <a:r>
              <a:rPr lang="en-US" dirty="0"/>
              <a:t>Falling under </a:t>
            </a:r>
            <a:r>
              <a:rPr lang="en-US" dirty="0">
                <a:hlinkClick r:id="rId4" tooltip="Ottoman Greece"/>
              </a:rPr>
              <a:t>Ottoman dominion</a:t>
            </a:r>
            <a:r>
              <a:rPr lang="en-US" dirty="0"/>
              <a:t> in the </a:t>
            </a:r>
            <a:r>
              <a:rPr lang="en-US" dirty="0" smtClean="0"/>
              <a:t>mid-15th century, </a:t>
            </a:r>
            <a:r>
              <a:rPr lang="en-US" dirty="0"/>
              <a:t>the modern </a:t>
            </a:r>
            <a:r>
              <a:rPr lang="en-US" dirty="0">
                <a:hlinkClick r:id="rId5" tooltip="Nation state"/>
              </a:rPr>
              <a:t>nation state</a:t>
            </a:r>
            <a:r>
              <a:rPr lang="en-US" dirty="0"/>
              <a:t> of Greece emerged in 1830 following a </a:t>
            </a:r>
            <a:r>
              <a:rPr lang="en-US" dirty="0">
                <a:hlinkClick r:id="rId6" tooltip="Greek War of Independence"/>
              </a:rPr>
              <a:t>war of independence</a:t>
            </a:r>
            <a:r>
              <a:rPr lang="en-US" dirty="0"/>
              <a:t>. Greece's rich historical legacy is reflected by its 18 </a:t>
            </a:r>
            <a:r>
              <a:rPr lang="en-US" dirty="0">
                <a:hlinkClick r:id="rId7" tooltip="List of World Heritage Sites in Greece"/>
              </a:rPr>
              <a:t>UNESCO World Heritage Sites</a:t>
            </a:r>
            <a:r>
              <a:rPr lang="en-US" dirty="0"/>
              <a:t>, among the </a:t>
            </a:r>
            <a:r>
              <a:rPr lang="en-US" dirty="0">
                <a:hlinkClick r:id="rId8" tooltip="Table of World Heritage Sites by country"/>
              </a:rPr>
              <a:t>most in Europe and the world</a:t>
            </a:r>
            <a:r>
              <a:rPr lang="en-US" dirty="0" smtClean="0"/>
              <a:t>.</a:t>
            </a:r>
            <a:endParaRPr lang="el-GR" dirty="0"/>
          </a:p>
        </p:txBody>
      </p:sp>
      <p:pic>
        <p:nvPicPr>
          <p:cNvPr id="4" name="Εικόνα 3"/>
          <p:cNvPicPr>
            <a:picLocks noChangeAspect="1"/>
          </p:cNvPicPr>
          <p:nvPr/>
        </p:nvPicPr>
        <p:blipFill>
          <a:blip r:embed="rId9"/>
          <a:stretch>
            <a:fillRect/>
          </a:stretch>
        </p:blipFill>
        <p:spPr>
          <a:xfrm>
            <a:off x="6116390" y="1314140"/>
            <a:ext cx="6075610" cy="4048825"/>
          </a:xfrm>
          <a:prstGeom prst="rect">
            <a:avLst/>
          </a:prstGeom>
        </p:spPr>
      </p:pic>
      <p:sp>
        <p:nvSpPr>
          <p:cNvPr id="5" name="Ορθογώνιο 4"/>
          <p:cNvSpPr/>
          <p:nvPr/>
        </p:nvSpPr>
        <p:spPr>
          <a:xfrm>
            <a:off x="4742631" y="-84624"/>
            <a:ext cx="3316935" cy="923330"/>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RELIGION</a:t>
            </a:r>
            <a:endParaRPr lang="el-G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9791478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641268" y="3312640"/>
            <a:ext cx="4476997" cy="2910048"/>
          </a:xfrm>
          <a:prstGeom prst="rect">
            <a:avLst/>
          </a:prstGeom>
        </p:spPr>
      </p:pic>
      <p:sp>
        <p:nvSpPr>
          <p:cNvPr id="2" name="Τίτλος 1"/>
          <p:cNvSpPr>
            <a:spLocks noGrp="1"/>
          </p:cNvSpPr>
          <p:nvPr>
            <p:ph type="title"/>
          </p:nvPr>
        </p:nvSpPr>
        <p:spPr>
          <a:xfrm>
            <a:off x="3871356" y="0"/>
            <a:ext cx="3610099" cy="54478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b="1" dirty="0" smtClean="0"/>
              <a:t>economy</a:t>
            </a:r>
            <a:endParaRPr lang="el-GR" b="1" dirty="0"/>
          </a:p>
        </p:txBody>
      </p:sp>
      <p:sp>
        <p:nvSpPr>
          <p:cNvPr id="3" name="Θέση περιεχομένου 2"/>
          <p:cNvSpPr>
            <a:spLocks noGrp="1"/>
          </p:cNvSpPr>
          <p:nvPr>
            <p:ph idx="1"/>
          </p:nvPr>
        </p:nvSpPr>
        <p:spPr>
          <a:xfrm>
            <a:off x="256701" y="544780"/>
            <a:ext cx="11507788" cy="2602181"/>
          </a:xfrm>
        </p:spPr>
        <p:style>
          <a:lnRef idx="2">
            <a:schemeClr val="accent1"/>
          </a:lnRef>
          <a:fillRef idx="1">
            <a:schemeClr val="lt1"/>
          </a:fillRef>
          <a:effectRef idx="0">
            <a:schemeClr val="accent1"/>
          </a:effectRef>
          <a:fontRef idx="minor">
            <a:schemeClr val="dk1"/>
          </a:fontRef>
        </p:style>
        <p:txBody>
          <a:bodyPr>
            <a:normAutofit/>
          </a:bodyPr>
          <a:lstStyle/>
          <a:p>
            <a:r>
              <a:rPr lang="en-US" dirty="0"/>
              <a:t>Greece is a democratic and developed country with an advanced high-income economy, a high quality of life, and a very high standard of living. A founding member of the United Nations, Greece was the tenth member to join the European </a:t>
            </a:r>
            <a:r>
              <a:rPr lang="en-US" dirty="0" smtClean="0"/>
              <a:t>Communities and </a:t>
            </a:r>
            <a:r>
              <a:rPr lang="en-US" dirty="0"/>
              <a:t>has been part of the Eurozone since 2001. It is also a member of numerous other international institutions, including the Council of Europe, the North Atlantic Treaty Organization (</a:t>
            </a:r>
            <a:r>
              <a:rPr lang="en-US" dirty="0" smtClean="0"/>
              <a:t>NATO). </a:t>
            </a:r>
            <a:r>
              <a:rPr lang="en-US" dirty="0"/>
              <a:t>Greece's unique cultural heritage, large tourism industry, prominent shipping sector and geostrategic </a:t>
            </a:r>
            <a:r>
              <a:rPr lang="en-US" dirty="0" smtClean="0"/>
              <a:t>importance </a:t>
            </a:r>
            <a:r>
              <a:rPr lang="en-US" dirty="0"/>
              <a:t>classify it as a middle power. It is the largest economy in the Balkans, where it is an important regional investor</a:t>
            </a:r>
            <a:r>
              <a:rPr lang="en-US" dirty="0" smtClean="0"/>
              <a:t>.</a:t>
            </a:r>
            <a:endParaRPr lang="el-GR" dirty="0"/>
          </a:p>
        </p:txBody>
      </p:sp>
      <p:pic>
        <p:nvPicPr>
          <p:cNvPr id="5" name="Εικόνα 4"/>
          <p:cNvPicPr>
            <a:picLocks noChangeAspect="1"/>
          </p:cNvPicPr>
          <p:nvPr/>
        </p:nvPicPr>
        <p:blipFill>
          <a:blip r:embed="rId3"/>
          <a:stretch>
            <a:fillRect/>
          </a:stretch>
        </p:blipFill>
        <p:spPr>
          <a:xfrm>
            <a:off x="6703443" y="3359529"/>
            <a:ext cx="4388109" cy="2932055"/>
          </a:xfrm>
          <a:prstGeom prst="rect">
            <a:avLst/>
          </a:prstGeom>
        </p:spPr>
      </p:pic>
      <p:sp>
        <p:nvSpPr>
          <p:cNvPr id="6" name="TextBox 5"/>
          <p:cNvSpPr txBox="1"/>
          <p:nvPr/>
        </p:nvSpPr>
        <p:spPr>
          <a:xfrm>
            <a:off x="1187532" y="6241745"/>
            <a:ext cx="3776354" cy="646331"/>
          </a:xfrm>
          <a:prstGeom prst="rect">
            <a:avLst/>
          </a:prstGeom>
          <a:noFill/>
        </p:spPr>
        <p:txBody>
          <a:bodyPr wrap="square" rtlCol="0">
            <a:spAutoFit/>
          </a:bodyPr>
          <a:lstStyle/>
          <a:p>
            <a:r>
              <a:rPr lang="en-US"/>
              <a:t>Greece controls 16.2% of the world's total merchant fleet,</a:t>
            </a:r>
            <a:endParaRPr lang="el-GR" dirty="0"/>
          </a:p>
        </p:txBody>
      </p:sp>
    </p:spTree>
    <p:extLst>
      <p:ext uri="{BB962C8B-B14F-4D97-AF65-F5344CB8AC3E}">
        <p14:creationId xmlns:p14="http://schemas.microsoft.com/office/powerpoint/2010/main" val="127591270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2930" y="4201429"/>
            <a:ext cx="11709070" cy="2552991"/>
          </a:xfrm>
        </p:spPr>
        <p:txBody>
          <a:bodyPr>
            <a:normAutofit fontScale="90000"/>
          </a:bodyPr>
          <a:lstStyle/>
          <a:p>
            <a:r>
              <a:rPr lang="en-US" sz="2400" dirty="0"/>
              <a:t>Throughout the 20th century, millions of Greeks migrated to the United States, United Kingdom, Australia, Canada, and Germany, creating a large Greek diaspora. Net migration started to show positive numbers from the 1970s, but until the beginning of the 1990s, the main influx was that of returning Greek migrants or of Pontic Greeks and others from Russia, Georgia, Turkey the Czech Republic, and elsewhere in the former Soviet Bloc</a:t>
            </a:r>
            <a:endParaRPr lang="el-GR" sz="2400" dirty="0"/>
          </a:p>
        </p:txBody>
      </p:sp>
      <p:pic>
        <p:nvPicPr>
          <p:cNvPr id="4" name="Θέση περιεχομένου 3"/>
          <p:cNvPicPr>
            <a:picLocks noGrp="1" noChangeAspect="1"/>
          </p:cNvPicPr>
          <p:nvPr>
            <p:ph idx="1"/>
          </p:nvPr>
        </p:nvPicPr>
        <p:blipFill>
          <a:blip r:embed="rId2"/>
          <a:stretch>
            <a:fillRect/>
          </a:stretch>
        </p:blipFill>
        <p:spPr>
          <a:xfrm>
            <a:off x="1695035" y="586692"/>
            <a:ext cx="8246550" cy="3614738"/>
          </a:xfrm>
          <a:prstGeom prst="rect">
            <a:avLst/>
          </a:prstGeom>
        </p:spPr>
      </p:pic>
      <p:sp>
        <p:nvSpPr>
          <p:cNvPr id="5" name="Ορθογώνιο 4"/>
          <p:cNvSpPr/>
          <p:nvPr/>
        </p:nvSpPr>
        <p:spPr>
          <a:xfrm>
            <a:off x="4141409" y="-123373"/>
            <a:ext cx="3353803" cy="769441"/>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en-U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MIGRATION</a:t>
            </a:r>
            <a:endParaRPr lang="el-GR"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81337027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3170713" y="3496640"/>
            <a:ext cx="6044539" cy="3251760"/>
          </a:xfrm>
          <a:prstGeom prst="rect">
            <a:avLst/>
          </a:prstGeom>
        </p:spPr>
      </p:pic>
      <p:sp>
        <p:nvSpPr>
          <p:cNvPr id="2" name="Τίτλος 1"/>
          <p:cNvSpPr>
            <a:spLocks noGrp="1"/>
          </p:cNvSpPr>
          <p:nvPr>
            <p:ph type="title"/>
          </p:nvPr>
        </p:nvSpPr>
        <p:spPr>
          <a:xfrm>
            <a:off x="3532331" y="105337"/>
            <a:ext cx="4552806" cy="904065"/>
          </a:xfrm>
        </p:spPr>
        <p:style>
          <a:lnRef idx="1">
            <a:schemeClr val="accent5"/>
          </a:lnRef>
          <a:fillRef idx="2">
            <a:schemeClr val="accent5"/>
          </a:fillRef>
          <a:effectRef idx="1">
            <a:schemeClr val="accent5"/>
          </a:effectRef>
          <a:fontRef idx="minor">
            <a:schemeClr val="dk1"/>
          </a:fontRef>
        </p:style>
        <p:txBody>
          <a:bodyPr/>
          <a:lstStyle/>
          <a:p>
            <a:pPr algn="ctr"/>
            <a:r>
              <a:rPr lang="en-US" b="1" dirty="0" smtClean="0"/>
              <a:t>IMMIGRATION</a:t>
            </a:r>
            <a:endParaRPr lang="el-GR" b="1" dirty="0"/>
          </a:p>
        </p:txBody>
      </p:sp>
      <p:sp>
        <p:nvSpPr>
          <p:cNvPr id="3" name="Θέση περιεχομένου 2"/>
          <p:cNvSpPr>
            <a:spLocks noGrp="1"/>
          </p:cNvSpPr>
          <p:nvPr>
            <p:ph idx="1"/>
          </p:nvPr>
        </p:nvSpPr>
        <p:spPr>
          <a:xfrm>
            <a:off x="273132" y="1050323"/>
            <a:ext cx="11566566" cy="2446317"/>
          </a:xfrm>
        </p:spPr>
        <p:txBody>
          <a:bodyPr>
            <a:normAutofit/>
          </a:bodyPr>
          <a:lstStyle/>
          <a:p>
            <a:r>
              <a:rPr lang="en-US" dirty="0"/>
              <a:t>Greece, together with Italy and Spain, is a major entry point for illegal immigrants trying to enter the EU. Illegal immigrants entering Greece mostly do so from the border with Turkey at the </a:t>
            </a:r>
            <a:r>
              <a:rPr lang="en-US" dirty="0" err="1"/>
              <a:t>Evros</a:t>
            </a:r>
            <a:r>
              <a:rPr lang="en-US" dirty="0"/>
              <a:t> River and the islands of the eastern Aegean across from Turkey (mainly Lesbos, Chios, Kos, and Samos). In 2012, the majority of illegal immigrants entering Greece came from Afghanistan, followed by Pakistanis and Bangladeshis</a:t>
            </a:r>
            <a:r>
              <a:rPr lang="en-US" dirty="0" smtClean="0"/>
              <a:t>. </a:t>
            </a:r>
            <a:r>
              <a:rPr lang="en-US" dirty="0"/>
              <a:t>In 2015, arrivals of refugees by sea had increased dramatically mainly due to the ongoing Syrian civil war. There were 856,723 arrivals by sea in </a:t>
            </a:r>
            <a:r>
              <a:rPr lang="en-US" dirty="0" smtClean="0"/>
              <a:t>Greece</a:t>
            </a:r>
            <a:r>
              <a:rPr lang="en-US" dirty="0"/>
              <a:t>.</a:t>
            </a:r>
            <a:endParaRPr lang="el-GR" dirty="0"/>
          </a:p>
        </p:txBody>
      </p:sp>
    </p:spTree>
    <p:extLst>
      <p:ext uri="{BB962C8B-B14F-4D97-AF65-F5344CB8AC3E}">
        <p14:creationId xmlns:p14="http://schemas.microsoft.com/office/powerpoint/2010/main" val="303403835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4212" y="5296395"/>
            <a:ext cx="8534400" cy="698004"/>
          </a:xfrm>
        </p:spPr>
        <p:txBody>
          <a:bodyPr>
            <a:normAutofit fontScale="90000"/>
          </a:bodyPr>
          <a:lstStyle/>
          <a:p>
            <a:r>
              <a:rPr lang="en-US" dirty="0" smtClean="0"/>
              <a:t>SOURCEs</a:t>
            </a:r>
            <a:r>
              <a:rPr lang="en-US" smtClean="0"/>
              <a:t>: Wikipedia</a:t>
            </a:r>
            <a:r>
              <a:rPr lang="en-US" dirty="0"/>
              <a:t/>
            </a:r>
            <a:br>
              <a:rPr lang="en-US" dirty="0"/>
            </a:br>
            <a:endParaRPr lang="el-GR" dirty="0"/>
          </a:p>
        </p:txBody>
      </p:sp>
      <p:sp>
        <p:nvSpPr>
          <p:cNvPr id="3" name="Θέση περιεχομένου 2"/>
          <p:cNvSpPr>
            <a:spLocks noGrp="1"/>
          </p:cNvSpPr>
          <p:nvPr>
            <p:ph idx="1"/>
          </p:nvPr>
        </p:nvSpPr>
        <p:spPr/>
        <p:txBody>
          <a:bodyPr>
            <a:normAutofit/>
          </a:bodyPr>
          <a:lstStyle/>
          <a:p>
            <a:pPr algn="ctr"/>
            <a:r>
              <a:rPr lang="en-US" sz="2400" b="1" dirty="0" smtClean="0"/>
              <a:t>Participants-teachers in the Erasmus+ </a:t>
            </a:r>
            <a:r>
              <a:rPr lang="en-US" sz="2400" b="1" dirty="0" err="1" smtClean="0"/>
              <a:t>programme</a:t>
            </a:r>
            <a:r>
              <a:rPr lang="en-US" sz="2400" b="1" dirty="0"/>
              <a:t>,</a:t>
            </a:r>
            <a:endParaRPr lang="en-US" sz="2400" b="1" dirty="0" smtClean="0"/>
          </a:p>
          <a:p>
            <a:pPr algn="ctr"/>
            <a:r>
              <a:rPr lang="en-US" sz="2400" b="1" dirty="0" smtClean="0"/>
              <a:t>“Reading The City”, 3-9 September 2017:</a:t>
            </a:r>
          </a:p>
          <a:p>
            <a:pPr algn="ctr"/>
            <a:r>
              <a:rPr lang="en-US" sz="2400" b="1" dirty="0" err="1" smtClean="0"/>
              <a:t>Chalkia</a:t>
            </a:r>
            <a:r>
              <a:rPr lang="en-US" sz="2400" b="1" dirty="0" smtClean="0"/>
              <a:t> Maria</a:t>
            </a:r>
          </a:p>
          <a:p>
            <a:pPr algn="ctr"/>
            <a:r>
              <a:rPr lang="en-US" sz="2400" b="1" dirty="0" err="1" smtClean="0"/>
              <a:t>Kefala</a:t>
            </a:r>
            <a:r>
              <a:rPr lang="en-US" sz="2400" b="1" dirty="0" smtClean="0"/>
              <a:t> Marina</a:t>
            </a:r>
          </a:p>
          <a:p>
            <a:pPr algn="ctr"/>
            <a:r>
              <a:rPr lang="en-US" sz="2400" b="1" dirty="0" err="1" smtClean="0"/>
              <a:t>Kleidaras</a:t>
            </a:r>
            <a:r>
              <a:rPr lang="en-US" sz="2400" b="1" dirty="0" smtClean="0"/>
              <a:t> George</a:t>
            </a:r>
          </a:p>
          <a:p>
            <a:pPr algn="ctr"/>
            <a:r>
              <a:rPr lang="en-US" sz="2400" b="1" dirty="0" err="1" smtClean="0"/>
              <a:t>Tsagkari</a:t>
            </a:r>
            <a:r>
              <a:rPr lang="en-US" sz="2400" b="1" dirty="0" smtClean="0"/>
              <a:t> Theodora</a:t>
            </a:r>
          </a:p>
        </p:txBody>
      </p:sp>
    </p:spTree>
    <p:extLst>
      <p:ext uri="{BB962C8B-B14F-4D97-AF65-F5344CB8AC3E}">
        <p14:creationId xmlns:p14="http://schemas.microsoft.com/office/powerpoint/2010/main" val="397306407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1484310" y="1077686"/>
            <a:ext cx="10018713" cy="471351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lang="en-US" sz="4000" dirty="0" smtClean="0">
                <a:solidFill>
                  <a:prstClr val="black"/>
                </a:solidFill>
                <a:latin typeface="Calibri"/>
              </a:rPr>
              <a:t>“</a:t>
            </a:r>
            <a:r>
              <a:rPr kumimoji="0" lang="en-US" sz="4000" b="0" i="0" u="none" strike="noStrike" kern="1200" cap="none" spc="0" normalizeH="0" baseline="0" noProof="0" dirty="0" smtClean="0">
                <a:ln>
                  <a:noFill/>
                </a:ln>
                <a:solidFill>
                  <a:prstClr val="black"/>
                </a:solidFill>
                <a:effectLst/>
                <a:uLnTx/>
                <a:uFillTx/>
                <a:latin typeface="Calibri"/>
                <a:ea typeface="+mn-ea"/>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kumimoji="0" lang="el-GR" sz="4000" b="0" i="0" u="none" strike="noStrike" kern="1200" cap="none" spc="0" normalizeH="0" baseline="0" noProof="0" dirty="0">
              <a:ln>
                <a:noFill/>
              </a:ln>
              <a:solidFill>
                <a:sysClr val="windowText" lastClr="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1033888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1484310" y="2666999"/>
            <a:ext cx="10018713" cy="31242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85750" marR="0" lvl="0" indent="-285750" algn="ctr"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4400" b="1" i="0" u="none" strike="noStrike" kern="1200" cap="none" spc="0" normalizeH="0" baseline="0" noProof="0" dirty="0" smtClean="0">
                <a:ln>
                  <a:noFill/>
                </a:ln>
                <a:solidFill>
                  <a:srgbClr val="30ACEC">
                    <a:lumMod val="50000"/>
                  </a:srgbClr>
                </a:solidFill>
                <a:effectLst/>
                <a:uLnTx/>
                <a:uFillTx/>
                <a:latin typeface="Calibri" panose="020F0502020204030204" pitchFamily="34" charset="0"/>
                <a:ea typeface="+mn-ea"/>
                <a:cs typeface="Calibri" panose="020F0502020204030204" pitchFamily="34" charset="0"/>
              </a:rPr>
              <a:t>Mobility </a:t>
            </a:r>
            <a:r>
              <a:rPr kumimoji="0" lang="en-US" sz="4400" b="1" i="0" u="none" strike="noStrike" kern="1200" cap="none" spc="0" normalizeH="0" baseline="0" noProof="0" dirty="0" err="1" smtClean="0">
                <a:ln>
                  <a:noFill/>
                </a:ln>
                <a:solidFill>
                  <a:srgbClr val="30ACEC">
                    <a:lumMod val="50000"/>
                  </a:srgbClr>
                </a:solidFill>
                <a:effectLst/>
                <a:uLnTx/>
                <a:uFillTx/>
                <a:latin typeface="Calibri" panose="020F0502020204030204" pitchFamily="34" charset="0"/>
                <a:ea typeface="+mn-ea"/>
                <a:cs typeface="Calibri" panose="020F0502020204030204" pitchFamily="34" charset="0"/>
              </a:rPr>
              <a:t>Programme</a:t>
            </a:r>
            <a:endParaRPr kumimoji="0" lang="en-US" sz="4400" b="1" i="0" u="none" strike="noStrike" kern="1200" cap="none" spc="0" normalizeH="0" baseline="0" noProof="0" dirty="0" smtClean="0">
              <a:ln>
                <a:noFill/>
              </a:ln>
              <a:solidFill>
                <a:srgbClr val="30ACEC">
                  <a:lumMod val="5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kumimoji="0" lang="el-GR" sz="4400" b="1" i="0" u="none" strike="noStrike" kern="1200" cap="none" spc="0" normalizeH="0" baseline="0" noProof="0" dirty="0" smtClean="0">
                <a:ln>
                  <a:noFill/>
                </a:ln>
                <a:solidFill>
                  <a:srgbClr val="30ACEC">
                    <a:lumMod val="50000"/>
                  </a:srgbClr>
                </a:solidFill>
                <a:effectLst/>
                <a:uLnTx/>
                <a:uFillTx/>
                <a:latin typeface="Calibri" panose="020F0502020204030204" pitchFamily="34" charset="0"/>
                <a:ea typeface="+mn-ea"/>
                <a:cs typeface="Calibri" panose="020F0502020204030204" pitchFamily="34" charset="0"/>
              </a:rPr>
              <a:t>«</a:t>
            </a:r>
            <a:r>
              <a:rPr kumimoji="0" lang="en-US" sz="4400" b="1" i="0" u="none" strike="noStrike" kern="1200" cap="none" spc="0" normalizeH="0" baseline="0" noProof="0" dirty="0" smtClean="0">
                <a:ln>
                  <a:noFill/>
                </a:ln>
                <a:solidFill>
                  <a:srgbClr val="30ACEC">
                    <a:lumMod val="50000"/>
                  </a:srgbClr>
                </a:solidFill>
                <a:effectLst/>
                <a:uLnTx/>
                <a:uFillTx/>
                <a:latin typeface="Calibri" panose="020F0502020204030204" pitchFamily="34" charset="0"/>
                <a:ea typeface="+mn-ea"/>
                <a:cs typeface="Calibri" panose="020F0502020204030204" pitchFamily="34" charset="0"/>
              </a:rPr>
              <a:t>Reading the city: Tuscany</a:t>
            </a:r>
            <a:r>
              <a:rPr kumimoji="0" lang="el-GR" sz="4400" b="1" i="0" u="none" strike="noStrike" kern="1200" cap="none" spc="0" normalizeH="0" baseline="0" noProof="0" dirty="0" smtClean="0">
                <a:ln>
                  <a:noFill/>
                </a:ln>
                <a:solidFill>
                  <a:srgbClr val="30ACEC">
                    <a:lumMod val="50000"/>
                  </a:srgbClr>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kumimoji="0" lang="en-US" sz="4400" b="1" i="0" u="none" strike="noStrike" kern="1200" cap="none" spc="0" normalizeH="0" baseline="0" noProof="0" dirty="0" smtClean="0">
                <a:ln>
                  <a:noFill/>
                </a:ln>
                <a:solidFill>
                  <a:srgbClr val="30ACEC">
                    <a:lumMod val="50000"/>
                  </a:srgbClr>
                </a:solidFill>
                <a:effectLst/>
                <a:uLnTx/>
                <a:uFillTx/>
                <a:latin typeface="Calibri" panose="020F0502020204030204" pitchFamily="34" charset="0"/>
                <a:ea typeface="+mn-ea"/>
                <a:cs typeface="Calibri" panose="020F0502020204030204" pitchFamily="34" charset="0"/>
              </a:rPr>
              <a:t>3-9 September2017</a:t>
            </a:r>
            <a:endParaRPr kumimoji="0" lang="el-GR" sz="4400" b="1" i="0" u="none" strike="noStrike" kern="1200" cap="none" spc="0" normalizeH="0" baseline="0" noProof="0" dirty="0">
              <a:ln>
                <a:noFill/>
              </a:ln>
              <a:solidFill>
                <a:srgbClr val="30ACEC">
                  <a:lumMod val="50000"/>
                </a:srgbClr>
              </a:solidFill>
              <a:effectLst/>
              <a:uLnTx/>
              <a:uFillTx/>
              <a:latin typeface="Calibri" panose="020F0502020204030204" pitchFamily="34" charset="0"/>
              <a:ea typeface="+mn-ea"/>
              <a:cs typeface="Calibri" panose="020F0502020204030204" pitchFamily="34" charset="0"/>
            </a:endParaRPr>
          </a:p>
        </p:txBody>
      </p:sp>
      <p:sp>
        <p:nvSpPr>
          <p:cNvPr id="5" name="Τίτλος 1"/>
          <p:cNvSpPr txBox="1">
            <a:spLocks/>
          </p:cNvSpPr>
          <p:nvPr/>
        </p:nvSpPr>
        <p:spPr>
          <a:xfrm>
            <a:off x="1484311" y="685800"/>
            <a:ext cx="10018713" cy="175259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75" cmpd="sng">
                  <a:noFill/>
                </a:ln>
                <a:solidFill>
                  <a:srgbClr val="30ACEC">
                    <a:lumMod val="50000"/>
                  </a:srgbClr>
                </a:solidFill>
                <a:effectLst/>
                <a:uLnTx/>
                <a:uFillTx/>
                <a:latin typeface="Calibri" panose="020F0502020204030204" pitchFamily="34" charset="0"/>
                <a:ea typeface="+mj-ea"/>
                <a:cs typeface="Calibri" panose="020F0502020204030204" pitchFamily="34" charset="0"/>
              </a:rPr>
              <a:t>Primary School of Pamfila</a:t>
            </a:r>
            <a:br>
              <a:rPr kumimoji="0" lang="en-US" sz="4400" b="1" i="0" u="none" strike="noStrike" kern="1200" cap="none" spc="0" normalizeH="0" baseline="0" noProof="0" dirty="0" smtClean="0">
                <a:ln w="3175" cmpd="sng">
                  <a:noFill/>
                </a:ln>
                <a:solidFill>
                  <a:srgbClr val="30ACEC">
                    <a:lumMod val="50000"/>
                  </a:srgbClr>
                </a:solidFill>
                <a:effectLst/>
                <a:uLnTx/>
                <a:uFillTx/>
                <a:latin typeface="Calibri" panose="020F0502020204030204" pitchFamily="34" charset="0"/>
                <a:ea typeface="+mj-ea"/>
                <a:cs typeface="Calibri" panose="020F0502020204030204" pitchFamily="34" charset="0"/>
              </a:rPr>
            </a:br>
            <a:r>
              <a:rPr kumimoji="0" lang="en-US" sz="4400" b="1" i="0" u="none" strike="noStrike" kern="1200" cap="none" spc="0" normalizeH="0" baseline="0" noProof="0" dirty="0" smtClean="0">
                <a:ln w="3175" cmpd="sng">
                  <a:noFill/>
                </a:ln>
                <a:solidFill>
                  <a:srgbClr val="30ACEC">
                    <a:lumMod val="50000"/>
                  </a:srgbClr>
                </a:solidFill>
                <a:effectLst/>
                <a:uLnTx/>
                <a:uFillTx/>
                <a:latin typeface="Calibri" panose="020F0502020204030204" pitchFamily="34" charset="0"/>
                <a:ea typeface="+mj-ea"/>
                <a:cs typeface="Calibri" panose="020F0502020204030204" pitchFamily="34" charset="0"/>
              </a:rPr>
              <a:t>“The School opens </a:t>
            </a:r>
            <a:r>
              <a:rPr kumimoji="0" lang="en-US" sz="4400" b="1" i="0" u="none" strike="noStrike" kern="1200" cap="none" spc="0" normalizeH="0" baseline="0" noProof="0" smtClean="0">
                <a:ln w="3175" cmpd="sng">
                  <a:noFill/>
                </a:ln>
                <a:solidFill>
                  <a:srgbClr val="30ACEC">
                    <a:lumMod val="50000"/>
                  </a:srgbClr>
                </a:solidFill>
                <a:effectLst/>
                <a:uLnTx/>
                <a:uFillTx/>
                <a:latin typeface="Calibri" panose="020F0502020204030204" pitchFamily="34" charset="0"/>
                <a:ea typeface="+mj-ea"/>
                <a:cs typeface="Calibri" panose="020F0502020204030204" pitchFamily="34" charset="0"/>
              </a:rPr>
              <a:t>its doors </a:t>
            </a:r>
            <a:r>
              <a:rPr kumimoji="0" lang="en-US" sz="4400" b="1" i="0" u="none" strike="noStrike" kern="1200" cap="none" spc="0" normalizeH="0" baseline="0" noProof="0" dirty="0" smtClean="0">
                <a:ln w="3175" cmpd="sng">
                  <a:noFill/>
                </a:ln>
                <a:solidFill>
                  <a:srgbClr val="30ACEC">
                    <a:lumMod val="50000"/>
                  </a:srgbClr>
                </a:solidFill>
                <a:effectLst/>
                <a:uLnTx/>
                <a:uFillTx/>
                <a:latin typeface="Calibri" panose="020F0502020204030204" pitchFamily="34" charset="0"/>
                <a:ea typeface="+mj-ea"/>
                <a:cs typeface="Calibri" panose="020F0502020204030204" pitchFamily="34" charset="0"/>
              </a:rPr>
              <a:t>to Museums and Digital Technology”</a:t>
            </a:r>
            <a:endParaRPr kumimoji="0" lang="el-GR" sz="4400" b="1" i="0" u="none" strike="noStrike" kern="1200" cap="none" spc="0" normalizeH="0" baseline="0" noProof="0" dirty="0">
              <a:ln w="3175" cmpd="sng">
                <a:noFill/>
              </a:ln>
              <a:solidFill>
                <a:srgbClr val="30ACEC">
                  <a:lumMod val="50000"/>
                </a:srgbClr>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89131234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18806" y="-125844"/>
            <a:ext cx="7781696" cy="844301"/>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4400" b="1" smtClean="0"/>
              <a:t>GREECE- HELLAS</a:t>
            </a:r>
            <a:endParaRPr lang="el-GR" sz="4400" b="1" dirty="0"/>
          </a:p>
        </p:txBody>
      </p:sp>
      <p:sp>
        <p:nvSpPr>
          <p:cNvPr id="5" name="Θέση περιεχομένου 4"/>
          <p:cNvSpPr>
            <a:spLocks noGrp="1"/>
          </p:cNvSpPr>
          <p:nvPr>
            <p:ph idx="1"/>
          </p:nvPr>
        </p:nvSpPr>
        <p:spPr>
          <a:xfrm>
            <a:off x="1266102" y="2568472"/>
            <a:ext cx="8534400" cy="3615267"/>
          </a:xfrm>
        </p:spPr>
        <p:txBody>
          <a:bodyPr/>
          <a:lstStyle/>
          <a:p>
            <a:pPr marL="0" indent="0">
              <a:buNone/>
            </a:pPr>
            <a:endParaRPr lang="en-US" dirty="0" smtClean="0"/>
          </a:p>
          <a:p>
            <a:endParaRPr lang="el-GR" dirty="0"/>
          </a:p>
        </p:txBody>
      </p:sp>
      <p:sp>
        <p:nvSpPr>
          <p:cNvPr id="4" name="Rectangle 3"/>
          <p:cNvSpPr>
            <a:spLocks noChangeArrowheads="1"/>
          </p:cNvSpPr>
          <p:nvPr/>
        </p:nvSpPr>
        <p:spPr bwMode="auto">
          <a:xfrm>
            <a:off x="0" y="693882"/>
            <a:ext cx="1219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1" i="0" u="none" strike="noStrike" cap="none" normalizeH="0" baseline="0" dirty="0" err="1" smtClean="0">
                <a:ln>
                  <a:noFill/>
                </a:ln>
                <a:solidFill>
                  <a:srgbClr val="FF0000"/>
                </a:solidFill>
                <a:effectLst/>
                <a:latin typeface="Arial" panose="020B0604020202020204" pitchFamily="34" charset="0"/>
              </a:rPr>
              <a:t>Greece</a:t>
            </a:r>
            <a:r>
              <a:rPr kumimoji="0" lang="el-GR" altLang="el-GR" sz="2400" b="1" i="0" u="none" strike="noStrike" cap="none" normalizeH="0" baseline="0" dirty="0" smtClean="0">
                <a:ln>
                  <a:noFill/>
                </a:ln>
                <a:solidFill>
                  <a:srgbClr val="FF0000"/>
                </a:solidFill>
                <a:effectLst/>
                <a:latin typeface="Arial" panose="020B0604020202020204" pitchFamily="34" charset="0"/>
              </a:rPr>
              <a:t> </a:t>
            </a:r>
            <a:r>
              <a:rPr kumimoji="0" lang="en-US" altLang="el-GR" sz="2400" b="1" i="0" u="none" strike="noStrike" cap="none" normalizeH="0" baseline="0" dirty="0" smtClean="0">
                <a:ln>
                  <a:noFill/>
                </a:ln>
                <a:solidFill>
                  <a:srgbClr val="FF0000"/>
                </a:solidFill>
                <a:effectLst/>
                <a:latin typeface="Arial" panose="020B0604020202020204" pitchFamily="34" charset="0"/>
              </a:rPr>
              <a:t>(</a:t>
            </a:r>
            <a:r>
              <a:rPr kumimoji="0" lang="el-GR" altLang="el-GR" sz="2400" b="1" i="0" u="none" strike="noStrike" cap="none" normalizeH="0" baseline="0" dirty="0" smtClean="0">
                <a:ln>
                  <a:noFill/>
                </a:ln>
                <a:solidFill>
                  <a:srgbClr val="FF0000"/>
                </a:solidFill>
                <a:effectLst/>
                <a:latin typeface="Arial" panose="020B0604020202020204" pitchFamily="34" charset="0"/>
              </a:rPr>
              <a:t> Ελλάδα</a:t>
            </a:r>
            <a:r>
              <a:rPr kumimoji="0" lang="el-GR" altLang="el-GR" sz="2400" b="1" i="1" u="none" strike="noStrike" cap="none" normalizeH="0" baseline="0" dirty="0" smtClean="0">
                <a:ln>
                  <a:noFill/>
                </a:ln>
                <a:solidFill>
                  <a:srgbClr val="FF0000"/>
                </a:solidFill>
                <a:effectLst/>
                <a:latin typeface="Arial" panose="020B0604020202020204" pitchFamily="34" charset="0"/>
              </a:rPr>
              <a:t>), </a:t>
            </a:r>
            <a:r>
              <a:rPr kumimoji="0" lang="el-GR" altLang="el-GR" sz="2400" i="1" u="none" strike="noStrike" cap="none" normalizeH="0" baseline="0" dirty="0" err="1" smtClean="0">
                <a:ln>
                  <a:noFill/>
                </a:ln>
                <a:solidFill>
                  <a:schemeClr val="tx1"/>
                </a:solidFill>
                <a:effectLst/>
                <a:latin typeface="Arial" panose="020B0604020202020204" pitchFamily="34" charset="0"/>
              </a:rPr>
              <a:t>officially</a:t>
            </a:r>
            <a:r>
              <a:rPr kumimoji="0" lang="el-GR" altLang="el-GR" sz="2400" i="1" u="none" strike="noStrike" cap="none" normalizeH="0" baseline="0" dirty="0" smtClean="0">
                <a:ln>
                  <a:noFill/>
                </a:ln>
                <a:solidFill>
                  <a:schemeClr val="tx1"/>
                </a:solidFill>
                <a:effectLst/>
                <a:latin typeface="Arial" panose="020B0604020202020204" pitchFamily="34" charset="0"/>
              </a:rPr>
              <a:t> the Hellenic </a:t>
            </a:r>
            <a:r>
              <a:rPr kumimoji="0" lang="el-GR" altLang="el-GR" sz="2400" i="1" u="none" strike="noStrike" cap="none" normalizeH="0" baseline="0" dirty="0" err="1" smtClean="0">
                <a:ln>
                  <a:noFill/>
                </a:ln>
                <a:solidFill>
                  <a:schemeClr val="tx1"/>
                </a:solidFill>
                <a:effectLst/>
                <a:latin typeface="Arial" panose="020B0604020202020204" pitchFamily="34" charset="0"/>
              </a:rPr>
              <a:t>Republic</a:t>
            </a:r>
            <a:r>
              <a:rPr kumimoji="0" lang="el-GR" altLang="el-GR" sz="2400" i="1" u="none" strike="noStrike" cap="none" normalizeH="0" baseline="0" dirty="0" smtClean="0">
                <a:ln>
                  <a:noFill/>
                </a:ln>
                <a:solidFill>
                  <a:schemeClr val="tx1"/>
                </a:solidFill>
                <a:effectLst/>
                <a:latin typeface="Arial" panose="020B0604020202020204" pitchFamily="34" charset="0"/>
              </a:rPr>
              <a:t> , </a:t>
            </a:r>
            <a:r>
              <a:rPr kumimoji="0" lang="el-GR" altLang="el-GR" sz="2400" i="1" u="none" strike="noStrike" cap="none" normalizeH="0" baseline="0" dirty="0" err="1" smtClean="0">
                <a:ln>
                  <a:noFill/>
                </a:ln>
                <a:solidFill>
                  <a:schemeClr val="tx1"/>
                </a:solidFill>
                <a:effectLst/>
                <a:latin typeface="Arial" panose="020B0604020202020204" pitchFamily="34" charset="0"/>
              </a:rPr>
              <a:t>historically</a:t>
            </a:r>
            <a:r>
              <a:rPr kumimoji="0" lang="el-GR" altLang="el-GR" sz="2400" i="1" u="none" strike="noStrike" cap="none" normalizeH="0" baseline="0" dirty="0" smtClean="0">
                <a:ln>
                  <a:noFill/>
                </a:ln>
                <a:solidFill>
                  <a:schemeClr val="tx1"/>
                </a:solidFill>
                <a:effectLst/>
                <a:latin typeface="Arial" panose="020B0604020202020204" pitchFamily="34" charset="0"/>
              </a:rPr>
              <a:t> </a:t>
            </a:r>
            <a:r>
              <a:rPr kumimoji="0" lang="el-GR" altLang="el-GR" sz="2400" i="1" u="none" strike="noStrike" cap="none" normalizeH="0" baseline="0" dirty="0" err="1" smtClean="0">
                <a:ln>
                  <a:noFill/>
                </a:ln>
                <a:solidFill>
                  <a:schemeClr val="tx1"/>
                </a:solidFill>
                <a:effectLst/>
                <a:latin typeface="Arial" panose="020B0604020202020204" pitchFamily="34" charset="0"/>
              </a:rPr>
              <a:t>also</a:t>
            </a:r>
            <a:r>
              <a:rPr kumimoji="0" lang="el-GR" altLang="el-GR" sz="2400" i="1" u="none" strike="noStrike" cap="none" normalizeH="0" baseline="0" dirty="0" smtClean="0">
                <a:ln>
                  <a:noFill/>
                </a:ln>
                <a:solidFill>
                  <a:schemeClr val="tx1"/>
                </a:solidFill>
                <a:effectLst/>
                <a:latin typeface="Arial" panose="020B0604020202020204" pitchFamily="34" charset="0"/>
              </a:rPr>
              <a:t> </a:t>
            </a:r>
            <a:r>
              <a:rPr kumimoji="0" lang="el-GR" altLang="el-GR" sz="2400" i="1" u="none" strike="noStrike" cap="none" normalizeH="0" baseline="0" dirty="0" err="1" smtClean="0">
                <a:ln>
                  <a:noFill/>
                </a:ln>
                <a:solidFill>
                  <a:schemeClr val="tx1"/>
                </a:solidFill>
                <a:effectLst/>
                <a:latin typeface="Arial" panose="020B0604020202020204" pitchFamily="34" charset="0"/>
              </a:rPr>
              <a:t>known</a:t>
            </a:r>
            <a:r>
              <a:rPr kumimoji="0" lang="el-GR" altLang="el-GR" sz="2400" i="1" u="none" strike="noStrike" cap="none" normalizeH="0" baseline="0" dirty="0" smtClean="0">
                <a:ln>
                  <a:noFill/>
                </a:ln>
                <a:solidFill>
                  <a:schemeClr val="tx1"/>
                </a:solidFill>
                <a:effectLst/>
                <a:latin typeface="Arial" panose="020B0604020202020204" pitchFamily="34" charset="0"/>
              </a:rPr>
              <a:t> </a:t>
            </a:r>
            <a:r>
              <a:rPr kumimoji="0" lang="el-GR" altLang="el-GR" sz="2400" i="1" u="none" strike="noStrike" cap="none" normalizeH="0" baseline="0" dirty="0" err="1" smtClean="0">
                <a:ln>
                  <a:noFill/>
                </a:ln>
                <a:solidFill>
                  <a:schemeClr val="tx1"/>
                </a:solidFill>
                <a:effectLst/>
                <a:latin typeface="Arial" panose="020B0604020202020204" pitchFamily="34" charset="0"/>
              </a:rPr>
              <a:t>as</a:t>
            </a:r>
            <a:r>
              <a:rPr kumimoji="0" lang="el-GR" altLang="el-GR" sz="2400" i="1" u="none" strike="noStrike" cap="none" normalizeH="0" baseline="0" dirty="0" smtClean="0">
                <a:ln>
                  <a:noFill/>
                </a:ln>
                <a:solidFill>
                  <a:schemeClr val="tx1"/>
                </a:solidFill>
                <a:effectLst/>
                <a:latin typeface="Arial" panose="020B0604020202020204" pitchFamily="34" charset="0"/>
              </a:rPr>
              <a:t> </a:t>
            </a:r>
            <a:r>
              <a:rPr kumimoji="0" lang="el-GR" altLang="el-GR" sz="2400" b="1" i="1" u="none" strike="noStrike" cap="none" normalizeH="0" baseline="0" dirty="0" smtClean="0">
                <a:ln>
                  <a:noFill/>
                </a:ln>
                <a:solidFill>
                  <a:srgbClr val="FF0000"/>
                </a:solidFill>
                <a:effectLst/>
                <a:latin typeface="Arial" panose="020B0604020202020204" pitchFamily="34" charset="0"/>
              </a:rPr>
              <a:t>Hellas</a:t>
            </a:r>
            <a:r>
              <a:rPr kumimoji="0" lang="el-GR" altLang="el-GR" sz="2400" i="1" u="none" strike="noStrike" cap="none" normalizeH="0" baseline="0" dirty="0" smtClean="0">
                <a:ln>
                  <a:noFill/>
                </a:ln>
                <a:solidFill>
                  <a:schemeClr val="tx1"/>
                </a:solidFill>
                <a:effectLst/>
                <a:latin typeface="Arial" panose="020B0604020202020204" pitchFamily="34" charset="0"/>
              </a:rPr>
              <a:t>, </a:t>
            </a:r>
            <a:endParaRPr kumimoji="0" lang="en-US" altLang="el-GR" sz="2400" i="1"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i="1" u="none" strike="noStrike" cap="none" normalizeH="0" baseline="0" dirty="0" err="1" smtClean="0">
                <a:ln>
                  <a:noFill/>
                </a:ln>
                <a:solidFill>
                  <a:schemeClr val="tx1"/>
                </a:solidFill>
                <a:effectLst/>
                <a:latin typeface="Arial" panose="020B0604020202020204" pitchFamily="34" charset="0"/>
              </a:rPr>
              <a:t>is</a:t>
            </a:r>
            <a:r>
              <a:rPr kumimoji="0" lang="el-GR" altLang="el-GR" sz="2400" i="1" u="none" strike="noStrike" cap="none" normalizeH="0" baseline="0" dirty="0" smtClean="0">
                <a:ln>
                  <a:noFill/>
                </a:ln>
                <a:solidFill>
                  <a:schemeClr val="tx1"/>
                </a:solidFill>
                <a:effectLst/>
                <a:latin typeface="Arial" panose="020B0604020202020204" pitchFamily="34" charset="0"/>
              </a:rPr>
              <a:t> a </a:t>
            </a:r>
            <a:r>
              <a:rPr kumimoji="0" lang="el-GR" altLang="el-GR" sz="2400" i="1" u="none" strike="noStrike" cap="none" normalizeH="0" baseline="0" dirty="0" err="1" smtClean="0">
                <a:ln>
                  <a:noFill/>
                </a:ln>
                <a:solidFill>
                  <a:schemeClr val="tx1"/>
                </a:solidFill>
                <a:effectLst/>
                <a:latin typeface="Arial" panose="020B0604020202020204" pitchFamily="34" charset="0"/>
              </a:rPr>
              <a:t>country</a:t>
            </a:r>
            <a:r>
              <a:rPr kumimoji="0" lang="el-GR" altLang="el-GR" sz="2400" i="1" u="none" strike="noStrike" cap="none" normalizeH="0" baseline="0" dirty="0" smtClean="0">
                <a:ln>
                  <a:noFill/>
                </a:ln>
                <a:solidFill>
                  <a:schemeClr val="tx1"/>
                </a:solidFill>
                <a:effectLst/>
                <a:latin typeface="Arial" panose="020B0604020202020204" pitchFamily="34" charset="0"/>
              </a:rPr>
              <a:t> </a:t>
            </a:r>
            <a:r>
              <a:rPr kumimoji="0" lang="el-GR" altLang="el-GR" sz="2400" i="1" u="none" strike="noStrike" cap="none" normalizeH="0" baseline="0" dirty="0" err="1" smtClean="0">
                <a:ln>
                  <a:noFill/>
                </a:ln>
                <a:solidFill>
                  <a:schemeClr val="tx1"/>
                </a:solidFill>
                <a:effectLst/>
                <a:latin typeface="Arial" panose="020B0604020202020204" pitchFamily="34" charset="0"/>
              </a:rPr>
              <a:t>located</a:t>
            </a:r>
            <a:r>
              <a:rPr kumimoji="0" lang="el-GR" altLang="el-GR" sz="2400" i="1" u="none" strike="noStrike" cap="none" normalizeH="0" baseline="0" dirty="0" smtClean="0">
                <a:ln>
                  <a:noFill/>
                </a:ln>
                <a:solidFill>
                  <a:schemeClr val="tx1"/>
                </a:solidFill>
                <a:effectLst/>
                <a:latin typeface="Arial" panose="020B0604020202020204" pitchFamily="34" charset="0"/>
              </a:rPr>
              <a:t> in Southern Europe, </a:t>
            </a:r>
            <a:r>
              <a:rPr kumimoji="0" lang="el-GR" altLang="el-GR" sz="2400" i="1" u="none" strike="noStrike" cap="none" normalizeH="0" baseline="0" dirty="0" err="1" smtClean="0">
                <a:ln>
                  <a:noFill/>
                </a:ln>
                <a:solidFill>
                  <a:schemeClr val="tx1"/>
                </a:solidFill>
                <a:effectLst/>
                <a:latin typeface="Arial" panose="020B0604020202020204" pitchFamily="34" charset="0"/>
              </a:rPr>
              <a:t>with</a:t>
            </a:r>
            <a:r>
              <a:rPr kumimoji="0" lang="el-GR" altLang="el-GR" sz="2400" i="1" u="none" strike="noStrike" cap="none" normalizeH="0" baseline="0" dirty="0" smtClean="0">
                <a:ln>
                  <a:noFill/>
                </a:ln>
                <a:solidFill>
                  <a:schemeClr val="tx1"/>
                </a:solidFill>
                <a:effectLst/>
                <a:latin typeface="Arial" panose="020B0604020202020204" pitchFamily="34" charset="0"/>
              </a:rPr>
              <a:t> a </a:t>
            </a:r>
            <a:r>
              <a:rPr kumimoji="0" lang="el-GR" altLang="el-GR" sz="2400" i="1" u="none" strike="noStrike" cap="none" normalizeH="0" baseline="0" dirty="0" err="1" smtClean="0">
                <a:ln>
                  <a:noFill/>
                </a:ln>
                <a:solidFill>
                  <a:schemeClr val="tx1"/>
                </a:solidFill>
                <a:effectLst/>
                <a:latin typeface="Arial" panose="020B0604020202020204" pitchFamily="34" charset="0"/>
              </a:rPr>
              <a:t>population</a:t>
            </a:r>
            <a:r>
              <a:rPr kumimoji="0" lang="el-GR" altLang="el-GR" sz="2400" i="1" u="none" strike="noStrike" cap="none" normalizeH="0" baseline="0" dirty="0" smtClean="0">
                <a:ln>
                  <a:noFill/>
                </a:ln>
                <a:solidFill>
                  <a:schemeClr val="tx1"/>
                </a:solidFill>
                <a:effectLst/>
                <a:latin typeface="Arial" panose="020B0604020202020204" pitchFamily="34" charset="0"/>
              </a:rPr>
              <a:t> of </a:t>
            </a:r>
            <a:r>
              <a:rPr kumimoji="0" lang="el-GR" altLang="el-GR" sz="2400" i="1" u="none" strike="noStrike" cap="none" normalizeH="0" baseline="0" dirty="0" err="1" smtClean="0">
                <a:ln>
                  <a:noFill/>
                </a:ln>
                <a:solidFill>
                  <a:schemeClr val="tx1"/>
                </a:solidFill>
                <a:effectLst/>
                <a:latin typeface="Arial" panose="020B0604020202020204" pitchFamily="34" charset="0"/>
              </a:rPr>
              <a:t>approximately</a:t>
            </a:r>
            <a:r>
              <a:rPr kumimoji="0" lang="el-GR" altLang="el-GR" sz="2400" i="1" u="none" strike="noStrike" cap="none" normalizeH="0" baseline="0" dirty="0" smtClean="0">
                <a:ln>
                  <a:noFill/>
                </a:ln>
                <a:solidFill>
                  <a:schemeClr val="tx1"/>
                </a:solidFill>
                <a:effectLst/>
                <a:latin typeface="Arial" panose="020B0604020202020204" pitchFamily="34" charset="0"/>
              </a:rPr>
              <a:t> 11 </a:t>
            </a:r>
            <a:r>
              <a:rPr kumimoji="0" lang="el-GR" altLang="el-GR" sz="2400" i="1" u="none" strike="noStrike" cap="none" normalizeH="0" baseline="0" dirty="0" err="1" smtClean="0">
                <a:ln>
                  <a:noFill/>
                </a:ln>
                <a:solidFill>
                  <a:schemeClr val="tx1"/>
                </a:solidFill>
                <a:effectLst/>
                <a:latin typeface="Arial" panose="020B0604020202020204" pitchFamily="34" charset="0"/>
              </a:rPr>
              <a:t>million</a:t>
            </a:r>
            <a:r>
              <a:rPr kumimoji="0" lang="el-GR" altLang="el-GR" sz="2400" i="1" u="none" strike="noStrike" cap="none" normalizeH="0" baseline="0" dirty="0" smtClean="0">
                <a:ln>
                  <a:noFill/>
                </a:ln>
                <a:solidFill>
                  <a:schemeClr val="tx1"/>
                </a:solidFill>
                <a:effectLst/>
                <a:latin typeface="Arial" panose="020B0604020202020204" pitchFamily="34" charset="0"/>
              </a:rPr>
              <a:t>.</a:t>
            </a:r>
            <a:endParaRPr kumimoji="0" lang="en-US" altLang="el-GR" sz="2400" i="1"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i="1" u="none" strike="noStrike" cap="none" normalizeH="0" baseline="0" dirty="0" smtClean="0">
                <a:ln>
                  <a:noFill/>
                </a:ln>
                <a:solidFill>
                  <a:schemeClr val="tx1"/>
                </a:solidFill>
                <a:effectLst/>
                <a:latin typeface="Arial" panose="020B0604020202020204" pitchFamily="34" charset="0"/>
              </a:rPr>
              <a:t> </a:t>
            </a:r>
            <a:r>
              <a:rPr kumimoji="0" lang="el-GR" altLang="el-GR" sz="2400" i="1" u="none" strike="noStrike" cap="none" normalizeH="0" baseline="0" dirty="0" err="1" smtClean="0">
                <a:ln>
                  <a:noFill/>
                </a:ln>
                <a:solidFill>
                  <a:schemeClr val="tx1"/>
                </a:solidFill>
                <a:effectLst/>
                <a:latin typeface="Arial" panose="020B0604020202020204" pitchFamily="34" charset="0"/>
              </a:rPr>
              <a:t>Athens</a:t>
            </a:r>
            <a:r>
              <a:rPr kumimoji="0" lang="el-GR" altLang="el-GR" sz="2400" i="1" u="none" strike="noStrike" cap="none" normalizeH="0" baseline="0" dirty="0" smtClean="0">
                <a:ln>
                  <a:noFill/>
                </a:ln>
                <a:solidFill>
                  <a:schemeClr val="tx1"/>
                </a:solidFill>
                <a:effectLst/>
                <a:latin typeface="Arial" panose="020B0604020202020204" pitchFamily="34" charset="0"/>
              </a:rPr>
              <a:t> </a:t>
            </a:r>
            <a:r>
              <a:rPr kumimoji="0" lang="el-GR" altLang="el-GR" sz="2400" i="1" u="none" strike="noStrike" cap="none" normalizeH="0" baseline="0" dirty="0" err="1" smtClean="0">
                <a:ln>
                  <a:noFill/>
                </a:ln>
                <a:solidFill>
                  <a:schemeClr val="tx1"/>
                </a:solidFill>
                <a:effectLst/>
                <a:latin typeface="Arial" panose="020B0604020202020204" pitchFamily="34" charset="0"/>
              </a:rPr>
              <a:t>is</a:t>
            </a:r>
            <a:r>
              <a:rPr kumimoji="0" lang="el-GR" altLang="el-GR" sz="2400" i="1" u="none" strike="noStrike" cap="none" normalizeH="0" baseline="0" dirty="0" smtClean="0">
                <a:ln>
                  <a:noFill/>
                </a:ln>
                <a:solidFill>
                  <a:schemeClr val="tx1"/>
                </a:solidFill>
                <a:effectLst/>
                <a:latin typeface="Arial" panose="020B0604020202020204" pitchFamily="34" charset="0"/>
              </a:rPr>
              <a:t> the </a:t>
            </a:r>
            <a:r>
              <a:rPr kumimoji="0" lang="el-GR" altLang="el-GR" sz="2400" i="1" u="none" strike="noStrike" cap="none" normalizeH="0" baseline="0" dirty="0" err="1" smtClean="0">
                <a:ln>
                  <a:noFill/>
                </a:ln>
                <a:solidFill>
                  <a:schemeClr val="tx1"/>
                </a:solidFill>
                <a:effectLst/>
                <a:latin typeface="Arial" panose="020B0604020202020204" pitchFamily="34" charset="0"/>
              </a:rPr>
              <a:t>nation's</a:t>
            </a:r>
            <a:r>
              <a:rPr kumimoji="0" lang="el-GR" altLang="el-GR" sz="2400" i="1" u="none" strike="noStrike" cap="none" normalizeH="0" baseline="0" dirty="0" smtClean="0">
                <a:ln>
                  <a:noFill/>
                </a:ln>
                <a:solidFill>
                  <a:schemeClr val="tx1"/>
                </a:solidFill>
                <a:effectLst/>
                <a:latin typeface="Arial" panose="020B0604020202020204" pitchFamily="34" charset="0"/>
              </a:rPr>
              <a:t> </a:t>
            </a:r>
            <a:r>
              <a:rPr kumimoji="0" lang="el-GR" altLang="el-GR" sz="2400" i="1" u="none" strike="noStrike" cap="none" normalizeH="0" baseline="0" dirty="0" err="1" smtClean="0">
                <a:ln>
                  <a:noFill/>
                </a:ln>
                <a:solidFill>
                  <a:schemeClr val="tx1"/>
                </a:solidFill>
                <a:effectLst/>
                <a:latin typeface="Arial" panose="020B0604020202020204" pitchFamily="34" charset="0"/>
              </a:rPr>
              <a:t>capital</a:t>
            </a:r>
            <a:r>
              <a:rPr kumimoji="0" lang="el-GR" altLang="el-GR" sz="2400" i="1" u="none" strike="noStrike" cap="none" normalizeH="0" baseline="0" dirty="0" smtClean="0">
                <a:ln>
                  <a:noFill/>
                </a:ln>
                <a:solidFill>
                  <a:schemeClr val="tx1"/>
                </a:solidFill>
                <a:effectLst/>
                <a:latin typeface="Arial" panose="020B0604020202020204" pitchFamily="34" charset="0"/>
              </a:rPr>
              <a:t> and </a:t>
            </a:r>
            <a:r>
              <a:rPr kumimoji="0" lang="el-GR" altLang="el-GR" sz="2400" i="1" u="none" strike="noStrike" cap="none" normalizeH="0" baseline="0" dirty="0" err="1" smtClean="0">
                <a:ln>
                  <a:noFill/>
                </a:ln>
                <a:solidFill>
                  <a:schemeClr val="tx1"/>
                </a:solidFill>
                <a:effectLst/>
                <a:latin typeface="Arial" panose="020B0604020202020204" pitchFamily="34" charset="0"/>
              </a:rPr>
              <a:t>largest</a:t>
            </a:r>
            <a:r>
              <a:rPr kumimoji="0" lang="el-GR" altLang="el-GR" sz="2400" i="1" u="none" strike="noStrike" cap="none" normalizeH="0" baseline="0" dirty="0" smtClean="0">
                <a:ln>
                  <a:noFill/>
                </a:ln>
                <a:solidFill>
                  <a:schemeClr val="tx1"/>
                </a:solidFill>
                <a:effectLst/>
                <a:latin typeface="Arial" panose="020B0604020202020204" pitchFamily="34" charset="0"/>
              </a:rPr>
              <a:t> </a:t>
            </a:r>
            <a:r>
              <a:rPr kumimoji="0" lang="el-GR" altLang="el-GR" sz="2400" i="1" u="none" strike="noStrike" cap="none" normalizeH="0" baseline="0" dirty="0" err="1" smtClean="0">
                <a:ln>
                  <a:noFill/>
                </a:ln>
                <a:solidFill>
                  <a:schemeClr val="tx1"/>
                </a:solidFill>
                <a:effectLst/>
                <a:latin typeface="Arial" panose="020B0604020202020204" pitchFamily="34" charset="0"/>
              </a:rPr>
              <a:t>city</a:t>
            </a:r>
            <a:r>
              <a:rPr kumimoji="0" lang="el-GR" altLang="el-GR" sz="2400" i="1" u="none" strike="noStrike" cap="none" normalizeH="0" baseline="0" dirty="0" smtClean="0">
                <a:ln>
                  <a:noFill/>
                </a:ln>
                <a:solidFill>
                  <a:schemeClr val="tx1"/>
                </a:solidFill>
                <a:effectLst/>
                <a:latin typeface="Arial" panose="020B0604020202020204" pitchFamily="34" charset="0"/>
              </a:rPr>
              <a:t>, </a:t>
            </a:r>
            <a:r>
              <a:rPr kumimoji="0" lang="el-GR" altLang="el-GR" sz="2400" i="1" u="none" strike="noStrike" cap="none" normalizeH="0" baseline="0" dirty="0" err="1" smtClean="0">
                <a:ln>
                  <a:noFill/>
                </a:ln>
                <a:solidFill>
                  <a:schemeClr val="tx1"/>
                </a:solidFill>
                <a:effectLst/>
                <a:latin typeface="Arial" panose="020B0604020202020204" pitchFamily="34" charset="0"/>
              </a:rPr>
              <a:t>followed</a:t>
            </a:r>
            <a:r>
              <a:rPr kumimoji="0" lang="el-GR" altLang="el-GR" sz="2400" i="1" u="none" strike="noStrike" cap="none" normalizeH="0" baseline="0" dirty="0" smtClean="0">
                <a:ln>
                  <a:noFill/>
                </a:ln>
                <a:solidFill>
                  <a:schemeClr val="tx1"/>
                </a:solidFill>
                <a:effectLst/>
                <a:latin typeface="Arial" panose="020B0604020202020204" pitchFamily="34" charset="0"/>
              </a:rPr>
              <a:t> </a:t>
            </a:r>
            <a:r>
              <a:rPr kumimoji="0" lang="el-GR" altLang="el-GR" sz="2400" i="1" u="none" strike="noStrike" cap="none" normalizeH="0" baseline="0" dirty="0" err="1" smtClean="0">
                <a:ln>
                  <a:noFill/>
                </a:ln>
                <a:solidFill>
                  <a:schemeClr val="tx1"/>
                </a:solidFill>
                <a:effectLst/>
                <a:latin typeface="Arial" panose="020B0604020202020204" pitchFamily="34" charset="0"/>
              </a:rPr>
              <a:t>by</a:t>
            </a:r>
            <a:r>
              <a:rPr kumimoji="0" lang="el-GR" altLang="el-GR" sz="2400" i="1" u="none" strike="noStrike" cap="none" normalizeH="0" baseline="0" dirty="0" smtClean="0">
                <a:ln>
                  <a:noFill/>
                </a:ln>
                <a:solidFill>
                  <a:schemeClr val="tx1"/>
                </a:solidFill>
                <a:effectLst/>
                <a:latin typeface="Arial" panose="020B0604020202020204" pitchFamily="34" charset="0"/>
              </a:rPr>
              <a:t> </a:t>
            </a:r>
            <a:r>
              <a:rPr kumimoji="0" lang="el-GR" altLang="el-GR" sz="2400" i="1" u="none" strike="noStrike" cap="none" normalizeH="0" baseline="0" dirty="0" err="1" smtClean="0">
                <a:ln>
                  <a:noFill/>
                </a:ln>
                <a:solidFill>
                  <a:schemeClr val="tx1"/>
                </a:solidFill>
                <a:effectLst/>
                <a:latin typeface="Arial" panose="020B0604020202020204" pitchFamily="34" charset="0"/>
              </a:rPr>
              <a:t>Thessaloniki</a:t>
            </a:r>
            <a:r>
              <a:rPr kumimoji="0" lang="el-GR" altLang="el-GR" sz="1800" b="0" i="1" u="none" strike="noStrike" cap="none" normalizeH="0" baseline="0" dirty="0" smtClean="0">
                <a:ln>
                  <a:noFill/>
                </a:ln>
                <a:solidFill>
                  <a:schemeClr val="tx1"/>
                </a:solidFill>
                <a:effectLst/>
                <a:latin typeface="Arial" panose="020B0604020202020204" pitchFamily="34" charset="0"/>
              </a:rPr>
              <a:t>. </a:t>
            </a:r>
          </a:p>
        </p:txBody>
      </p:sp>
      <p:pic>
        <p:nvPicPr>
          <p:cNvPr id="1028" name="Picture 4" descr="About this sound">
            <a:hlinkClick r:id="rId2" tooltip="About this soun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316" y="1995372"/>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p:cNvPicPr>
            <a:picLocks noChangeAspect="1"/>
          </p:cNvPicPr>
          <p:nvPr/>
        </p:nvPicPr>
        <p:blipFill>
          <a:blip r:embed="rId4"/>
          <a:stretch>
            <a:fillRect/>
          </a:stretch>
        </p:blipFill>
        <p:spPr>
          <a:xfrm>
            <a:off x="2129589" y="1894210"/>
            <a:ext cx="7560129" cy="4963789"/>
          </a:xfrm>
          <a:prstGeom prst="rect">
            <a:avLst/>
          </a:prstGeom>
        </p:spPr>
      </p:pic>
    </p:spTree>
    <p:extLst>
      <p:ext uri="{BB962C8B-B14F-4D97-AF65-F5344CB8AC3E}">
        <p14:creationId xmlns:p14="http://schemas.microsoft.com/office/powerpoint/2010/main" val="69165221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3600915"/>
            <a:ext cx="8534400" cy="3025515"/>
          </a:xfrm>
        </p:spPr>
        <p:txBody>
          <a:bodyPr>
            <a:normAutofit fontScale="90000"/>
          </a:bodyPr>
          <a:lstStyle/>
          <a:p>
            <a:pPr algn="ctr"/>
            <a:r>
              <a:rPr lang="en-US" b="1" dirty="0" smtClean="0"/>
              <a:t>The 9 bands of the flag correspond to the syllables of the  Motto</a:t>
            </a:r>
            <a:r>
              <a:rPr lang="en-US" b="1" dirty="0"/>
              <a:t>: </a:t>
            </a:r>
            <a:r>
              <a:rPr lang="en-US" dirty="0"/>
              <a:t>«</a:t>
            </a:r>
            <a:r>
              <a:rPr lang="el-GR" dirty="0">
                <a:hlinkClick r:id="rId2" tooltip="Eleftheria i thanatos"/>
              </a:rPr>
              <a:t>Ελευθερία ή Θάνατος</a:t>
            </a:r>
            <a:r>
              <a:rPr lang="el-GR" dirty="0"/>
              <a:t>»</a:t>
            </a:r>
            <a:br>
              <a:rPr lang="el-GR" dirty="0"/>
            </a:br>
            <a:r>
              <a:rPr lang="en-US" dirty="0" err="1"/>
              <a:t>Elefthería</a:t>
            </a:r>
            <a:r>
              <a:rPr lang="en-US" dirty="0"/>
              <a:t> í </a:t>
            </a:r>
            <a:r>
              <a:rPr lang="en-US" dirty="0" err="1"/>
              <a:t>Thánatos</a:t>
            </a:r>
            <a:r>
              <a:rPr lang="en-US" dirty="0"/>
              <a:t/>
            </a:r>
            <a:br>
              <a:rPr lang="en-US" dirty="0"/>
            </a:br>
            <a:r>
              <a:rPr lang="en-US" dirty="0"/>
              <a:t>"Freedom or Death"</a:t>
            </a:r>
            <a:br>
              <a:rPr lang="en-US" dirty="0"/>
            </a:br>
            <a:r>
              <a:rPr lang="en-US" dirty="0" smtClean="0"/>
              <a:t>the blue and the white stand for the </a:t>
            </a:r>
            <a:r>
              <a:rPr lang="en-US" dirty="0" err="1" smtClean="0"/>
              <a:t>colours</a:t>
            </a:r>
            <a:r>
              <a:rPr lang="en-US" dirty="0" smtClean="0"/>
              <a:t> of the sea and sky.</a:t>
            </a:r>
            <a:endParaRPr lang="el-GR" dirty="0"/>
          </a:p>
        </p:txBody>
      </p:sp>
      <p:pic>
        <p:nvPicPr>
          <p:cNvPr id="6" name="Θέση περιεχομένου 5"/>
          <p:cNvPicPr>
            <a:picLocks noGrp="1" noChangeAspect="1"/>
          </p:cNvPicPr>
          <p:nvPr>
            <p:ph idx="1"/>
          </p:nvPr>
        </p:nvPicPr>
        <p:blipFill>
          <a:blip r:embed="rId3"/>
          <a:stretch>
            <a:fillRect/>
          </a:stretch>
        </p:blipFill>
        <p:spPr>
          <a:xfrm>
            <a:off x="1829116" y="225631"/>
            <a:ext cx="4611029" cy="3061723"/>
          </a:xfrm>
          <a:prstGeom prst="rect">
            <a:avLst/>
          </a:prstGeom>
        </p:spPr>
      </p:pic>
      <p:pic>
        <p:nvPicPr>
          <p:cNvPr id="7" name="Εικόνα 6"/>
          <p:cNvPicPr>
            <a:picLocks noChangeAspect="1"/>
          </p:cNvPicPr>
          <p:nvPr/>
        </p:nvPicPr>
        <p:blipFill>
          <a:blip r:embed="rId4"/>
          <a:stretch>
            <a:fillRect/>
          </a:stretch>
        </p:blipFill>
        <p:spPr>
          <a:xfrm>
            <a:off x="9261972" y="225631"/>
            <a:ext cx="2158402" cy="2107616"/>
          </a:xfrm>
          <a:prstGeom prst="rect">
            <a:avLst/>
          </a:prstGeom>
        </p:spPr>
      </p:pic>
      <p:sp>
        <p:nvSpPr>
          <p:cNvPr id="8" name="Ορθογώνιο 7"/>
          <p:cNvSpPr/>
          <p:nvPr/>
        </p:nvSpPr>
        <p:spPr>
          <a:xfrm>
            <a:off x="8021271" y="2333247"/>
            <a:ext cx="4283545" cy="954107"/>
          </a:xfrm>
          <a:prstGeom prst="rect">
            <a:avLst/>
          </a:prstGeom>
          <a:noFill/>
        </p:spPr>
        <p:txBody>
          <a:bodyPr wrap="none" lIns="91440" tIns="45720" rIns="91440" bIns="45720">
            <a:spAutoFit/>
          </a:bodyPr>
          <a:lstStyle/>
          <a:p>
            <a:pPr algn="ctr"/>
            <a:r>
              <a:rPr lang="en-US" sz="2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coat of arms</a:t>
            </a:r>
          </a:p>
          <a:p>
            <a:pPr algn="ctr"/>
            <a:r>
              <a:rPr lang="en-US"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Of the Hellenic republic</a:t>
            </a:r>
            <a:endParaRPr lang="el-GR"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33683833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51654" y="0"/>
            <a:ext cx="8534400" cy="669471"/>
          </a:xfrm>
        </p:spPr>
        <p:style>
          <a:lnRef idx="1">
            <a:schemeClr val="accent5"/>
          </a:lnRef>
          <a:fillRef idx="2">
            <a:schemeClr val="accent5"/>
          </a:fillRef>
          <a:effectRef idx="1">
            <a:schemeClr val="accent5"/>
          </a:effectRef>
          <a:fontRef idx="minor">
            <a:schemeClr val="dk1"/>
          </a:fontRef>
        </p:style>
        <p:txBody>
          <a:bodyPr/>
          <a:lstStyle/>
          <a:p>
            <a:pPr algn="ctr"/>
            <a:r>
              <a:rPr lang="en-US" b="1" dirty="0" smtClean="0"/>
              <a:t>Geographic location</a:t>
            </a:r>
            <a:endParaRPr lang="el-GR" b="1" dirty="0"/>
          </a:p>
        </p:txBody>
      </p:sp>
      <p:sp>
        <p:nvSpPr>
          <p:cNvPr id="3" name="Θέση περιεχομένου 2"/>
          <p:cNvSpPr>
            <a:spLocks noGrp="1"/>
          </p:cNvSpPr>
          <p:nvPr>
            <p:ph idx="1"/>
          </p:nvPr>
        </p:nvSpPr>
        <p:spPr>
          <a:xfrm>
            <a:off x="-163285" y="669471"/>
            <a:ext cx="5453742" cy="6188529"/>
          </a:xfrm>
        </p:spPr>
        <p:txBody>
          <a:bodyPr>
            <a:normAutofit lnSpcReduction="10000"/>
          </a:bodyPr>
          <a:lstStyle/>
          <a:p>
            <a:r>
              <a:rPr lang="en-US" sz="2400" b="1" dirty="0" smtClean="0"/>
              <a:t>Greece/Hellas </a:t>
            </a:r>
            <a:r>
              <a:rPr lang="en-US" sz="2400" b="1" dirty="0"/>
              <a:t>is located at the crossroads of Europe, Asia, and Africa. Situated on the southern tip of the </a:t>
            </a:r>
            <a:r>
              <a:rPr lang="en-US" sz="2400" b="1" dirty="0">
                <a:hlinkClick r:id="rId2" tooltip="Balkan Peninsula"/>
              </a:rPr>
              <a:t>Balkan Peninsula</a:t>
            </a:r>
            <a:r>
              <a:rPr lang="en-US" sz="2400" b="1" dirty="0"/>
              <a:t>, it shares land borders with </a:t>
            </a:r>
            <a:r>
              <a:rPr lang="en-US" sz="2400" b="1" dirty="0">
                <a:hlinkClick r:id="rId3" tooltip="Albania"/>
              </a:rPr>
              <a:t>Albania</a:t>
            </a:r>
            <a:r>
              <a:rPr lang="en-US" sz="2400" b="1" dirty="0"/>
              <a:t> to the northwest, the </a:t>
            </a:r>
            <a:r>
              <a:rPr lang="en-US" sz="2400" b="1" dirty="0">
                <a:hlinkClick r:id="rId4" tooltip="Republic of Macedonia"/>
              </a:rPr>
              <a:t>Republic of Macedonia</a:t>
            </a:r>
            <a:r>
              <a:rPr lang="en-US" sz="2400" b="1" dirty="0"/>
              <a:t> and </a:t>
            </a:r>
            <a:r>
              <a:rPr lang="en-US" sz="2400" b="1" dirty="0">
                <a:hlinkClick r:id="rId5" tooltip="Bulgaria"/>
              </a:rPr>
              <a:t>Bulgaria</a:t>
            </a:r>
            <a:r>
              <a:rPr lang="en-US" sz="2400" b="1" dirty="0"/>
              <a:t> to the north, and </a:t>
            </a:r>
            <a:r>
              <a:rPr lang="en-US" sz="2400" b="1" dirty="0">
                <a:hlinkClick r:id="rId6" tooltip="Turkey"/>
              </a:rPr>
              <a:t>Turkey</a:t>
            </a:r>
            <a:r>
              <a:rPr lang="en-US" sz="2400" b="1" dirty="0"/>
              <a:t> to the northeast. The </a:t>
            </a:r>
            <a:r>
              <a:rPr lang="en-US" sz="2400" b="1" dirty="0">
                <a:hlinkClick r:id="rId7" tooltip="Aegean Sea"/>
              </a:rPr>
              <a:t>Aegean Sea</a:t>
            </a:r>
            <a:r>
              <a:rPr lang="en-US" sz="2400" b="1" dirty="0"/>
              <a:t> lies to the east of the </a:t>
            </a:r>
            <a:r>
              <a:rPr lang="en-US" sz="2400" b="1" dirty="0">
                <a:hlinkClick r:id="rId8" tooltip="Geography of Greece"/>
              </a:rPr>
              <a:t>mainland</a:t>
            </a:r>
            <a:r>
              <a:rPr lang="en-US" sz="2400" b="1" dirty="0"/>
              <a:t>, the </a:t>
            </a:r>
            <a:r>
              <a:rPr lang="en-US" sz="2400" b="1" dirty="0">
                <a:hlinkClick r:id="rId9" tooltip="Ionian Sea"/>
              </a:rPr>
              <a:t>Ionian Sea</a:t>
            </a:r>
            <a:r>
              <a:rPr lang="en-US" sz="2400" b="1" dirty="0"/>
              <a:t> to the west, the </a:t>
            </a:r>
            <a:r>
              <a:rPr lang="en-US" sz="2400" b="1" dirty="0">
                <a:hlinkClick r:id="rId10" tooltip="Sea of Crete"/>
              </a:rPr>
              <a:t>Cretan Sea</a:t>
            </a:r>
            <a:r>
              <a:rPr lang="en-US" sz="2400" b="1" dirty="0"/>
              <a:t> and the </a:t>
            </a:r>
            <a:r>
              <a:rPr lang="en-US" sz="2400" b="1" dirty="0">
                <a:hlinkClick r:id="rId11" tooltip="Mediterranean Sea"/>
              </a:rPr>
              <a:t>Mediterranean Sea</a:t>
            </a:r>
            <a:r>
              <a:rPr lang="en-US" sz="2400" b="1" dirty="0"/>
              <a:t> to the south. Greece has the longest coastline on the </a:t>
            </a:r>
            <a:r>
              <a:rPr lang="en-US" sz="2400" b="1" dirty="0">
                <a:hlinkClick r:id="rId12" tooltip="Mediterranean Basin"/>
              </a:rPr>
              <a:t>Mediterranean Basin</a:t>
            </a:r>
            <a:r>
              <a:rPr lang="en-US" sz="2400" b="1" dirty="0"/>
              <a:t> and the </a:t>
            </a:r>
            <a:r>
              <a:rPr lang="en-US" sz="2400" b="1" dirty="0">
                <a:hlinkClick r:id="rId13" tooltip="List of countries by length of coastline"/>
              </a:rPr>
              <a:t>11th longest coastline in the world</a:t>
            </a:r>
            <a:r>
              <a:rPr lang="en-US" sz="2400" b="1" dirty="0"/>
              <a:t> </a:t>
            </a:r>
            <a:r>
              <a:rPr lang="en-US" sz="2400" b="1" dirty="0" smtClean="0"/>
              <a:t>and a </a:t>
            </a:r>
            <a:r>
              <a:rPr lang="en-US" sz="2400" b="1" dirty="0"/>
              <a:t>large number of </a:t>
            </a:r>
            <a:r>
              <a:rPr lang="en-US" sz="2400" b="1" dirty="0">
                <a:hlinkClick r:id="rId14" tooltip="List of islands of Greece"/>
              </a:rPr>
              <a:t>islands</a:t>
            </a:r>
            <a:r>
              <a:rPr lang="en-US" sz="2400" b="1" dirty="0"/>
              <a:t>, of which 227 are inhabited. </a:t>
            </a:r>
            <a:endParaRPr lang="el-GR" sz="2400" b="1" dirty="0"/>
          </a:p>
        </p:txBody>
      </p:sp>
      <p:pic>
        <p:nvPicPr>
          <p:cNvPr id="5" name="Εικόνα 4"/>
          <p:cNvPicPr>
            <a:picLocks noChangeAspect="1"/>
          </p:cNvPicPr>
          <p:nvPr/>
        </p:nvPicPr>
        <p:blipFill>
          <a:blip r:embed="rId15"/>
          <a:stretch>
            <a:fillRect/>
          </a:stretch>
        </p:blipFill>
        <p:spPr>
          <a:xfrm>
            <a:off x="5519057" y="811172"/>
            <a:ext cx="6533641" cy="5905126"/>
          </a:xfrm>
          <a:prstGeom prst="rect">
            <a:avLst/>
          </a:prstGeom>
        </p:spPr>
      </p:pic>
    </p:spTree>
    <p:extLst>
      <p:ext uri="{BB962C8B-B14F-4D97-AF65-F5344CB8AC3E}">
        <p14:creationId xmlns:p14="http://schemas.microsoft.com/office/powerpoint/2010/main" val="56509714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55471" y="1"/>
            <a:ext cx="4898572" cy="800100"/>
          </a:xfrm>
        </p:spPr>
        <p:style>
          <a:lnRef idx="1">
            <a:schemeClr val="accent5"/>
          </a:lnRef>
          <a:fillRef idx="2">
            <a:schemeClr val="accent5"/>
          </a:fillRef>
          <a:effectRef idx="1">
            <a:schemeClr val="accent5"/>
          </a:effectRef>
          <a:fontRef idx="minor">
            <a:schemeClr val="dk1"/>
          </a:fontRef>
        </p:style>
        <p:txBody>
          <a:bodyPr/>
          <a:lstStyle/>
          <a:p>
            <a:pPr algn="ctr"/>
            <a:r>
              <a:rPr lang="en-US" b="1" dirty="0" smtClean="0"/>
              <a:t>landform</a:t>
            </a:r>
            <a:endParaRPr lang="el-GR" b="1" dirty="0"/>
          </a:p>
        </p:txBody>
      </p:sp>
      <p:sp>
        <p:nvSpPr>
          <p:cNvPr id="3" name="Θέση περιεχομένου 2"/>
          <p:cNvSpPr>
            <a:spLocks noGrp="1"/>
          </p:cNvSpPr>
          <p:nvPr>
            <p:ph idx="1"/>
          </p:nvPr>
        </p:nvSpPr>
        <p:spPr>
          <a:xfrm>
            <a:off x="0" y="555171"/>
            <a:ext cx="4310743" cy="6172200"/>
          </a:xfrm>
        </p:spPr>
        <p:txBody>
          <a:bodyPr>
            <a:noAutofit/>
          </a:bodyPr>
          <a:lstStyle/>
          <a:p>
            <a:r>
              <a:rPr lang="en-US" sz="2400" dirty="0"/>
              <a:t>Eighty percent of Greece is mountainous, with </a:t>
            </a:r>
            <a:r>
              <a:rPr lang="en-US" sz="2400" dirty="0">
                <a:hlinkClick r:id="rId2" tooltip="Mount Olympus"/>
              </a:rPr>
              <a:t>Mount Olympus</a:t>
            </a:r>
            <a:r>
              <a:rPr lang="en-US" sz="2400" dirty="0"/>
              <a:t> being the highest peak at 2,918 </a:t>
            </a:r>
            <a:r>
              <a:rPr lang="en-US" sz="2400" dirty="0" smtClean="0"/>
              <a:t>m. </a:t>
            </a:r>
            <a:r>
              <a:rPr lang="en-US" sz="2400" dirty="0"/>
              <a:t>The country consists of nine </a:t>
            </a:r>
            <a:r>
              <a:rPr lang="en-US" sz="2400" dirty="0">
                <a:hlinkClick r:id="rId3" tooltip="Geographic regions of Greece"/>
              </a:rPr>
              <a:t>geographic regions</a:t>
            </a:r>
            <a:r>
              <a:rPr lang="en-US" sz="2400" dirty="0"/>
              <a:t>: </a:t>
            </a:r>
            <a:r>
              <a:rPr lang="en-US" sz="2400" dirty="0">
                <a:hlinkClick r:id="rId4" tooltip="Macedonia (Greece)"/>
              </a:rPr>
              <a:t>Macedonia</a:t>
            </a:r>
            <a:r>
              <a:rPr lang="en-US" sz="2400" dirty="0"/>
              <a:t>, </a:t>
            </a:r>
            <a:r>
              <a:rPr lang="en-US" sz="2400" dirty="0">
                <a:hlinkClick r:id="rId5" tooltip="Central Greece"/>
              </a:rPr>
              <a:t>Central Greece</a:t>
            </a:r>
            <a:r>
              <a:rPr lang="en-US" sz="2400" dirty="0"/>
              <a:t>, the </a:t>
            </a:r>
            <a:r>
              <a:rPr lang="en-US" sz="2400" dirty="0">
                <a:hlinkClick r:id="rId6" tooltip="Peloponnese"/>
              </a:rPr>
              <a:t>Peloponnese</a:t>
            </a:r>
            <a:r>
              <a:rPr lang="en-US" sz="2400" dirty="0"/>
              <a:t>, </a:t>
            </a:r>
            <a:r>
              <a:rPr lang="en-US" sz="2400" dirty="0">
                <a:hlinkClick r:id="rId7" tooltip="Thessaly"/>
              </a:rPr>
              <a:t>Thessaly</a:t>
            </a:r>
            <a:r>
              <a:rPr lang="en-US" sz="2400" dirty="0"/>
              <a:t>, </a:t>
            </a:r>
            <a:r>
              <a:rPr lang="en-US" sz="2400" dirty="0">
                <a:hlinkClick r:id="rId8" tooltip="Epirus (region)"/>
              </a:rPr>
              <a:t>Epirus</a:t>
            </a:r>
            <a:r>
              <a:rPr lang="en-US" sz="2400" dirty="0"/>
              <a:t>, the </a:t>
            </a:r>
            <a:r>
              <a:rPr lang="en-US" sz="2400" dirty="0">
                <a:hlinkClick r:id="rId9" tooltip="Aegean Islands"/>
              </a:rPr>
              <a:t>Aegean Islands</a:t>
            </a:r>
            <a:r>
              <a:rPr lang="en-US" sz="2400" dirty="0"/>
              <a:t> (including the </a:t>
            </a:r>
            <a:r>
              <a:rPr lang="en-US" sz="2400" dirty="0">
                <a:hlinkClick r:id="rId10" tooltip="Dodecanese"/>
              </a:rPr>
              <a:t>Dodecanese</a:t>
            </a:r>
            <a:r>
              <a:rPr lang="en-US" sz="2400" dirty="0"/>
              <a:t> and </a:t>
            </a:r>
            <a:r>
              <a:rPr lang="en-US" sz="2400" dirty="0">
                <a:hlinkClick r:id="rId11" tooltip="Cyclades"/>
              </a:rPr>
              <a:t>Cyclades</a:t>
            </a:r>
            <a:r>
              <a:rPr lang="en-US" sz="2400" dirty="0"/>
              <a:t>), </a:t>
            </a:r>
            <a:r>
              <a:rPr lang="en-US" sz="2400" dirty="0">
                <a:hlinkClick r:id="rId12" tooltip="Western Thrace"/>
              </a:rPr>
              <a:t>Thrace</a:t>
            </a:r>
            <a:r>
              <a:rPr lang="en-US" sz="2400" dirty="0"/>
              <a:t>, </a:t>
            </a:r>
            <a:r>
              <a:rPr lang="en-US" sz="2400" dirty="0">
                <a:hlinkClick r:id="rId13" tooltip="Crete"/>
              </a:rPr>
              <a:t>Crete</a:t>
            </a:r>
            <a:r>
              <a:rPr lang="en-US" sz="2400" dirty="0"/>
              <a:t>, and the </a:t>
            </a:r>
            <a:r>
              <a:rPr lang="en-US" sz="2400" dirty="0">
                <a:hlinkClick r:id="rId14" tooltip="Ionian Islands"/>
              </a:rPr>
              <a:t>Ionian Islands</a:t>
            </a:r>
            <a:r>
              <a:rPr lang="en-US" sz="2400" dirty="0"/>
              <a:t>. </a:t>
            </a:r>
            <a:endParaRPr lang="el-GR" sz="2400" dirty="0"/>
          </a:p>
        </p:txBody>
      </p:sp>
      <p:pic>
        <p:nvPicPr>
          <p:cNvPr id="4" name="Εικόνα 3"/>
          <p:cNvPicPr>
            <a:picLocks noChangeAspect="1"/>
          </p:cNvPicPr>
          <p:nvPr/>
        </p:nvPicPr>
        <p:blipFill>
          <a:blip r:embed="rId15"/>
          <a:stretch>
            <a:fillRect/>
          </a:stretch>
        </p:blipFill>
        <p:spPr>
          <a:xfrm>
            <a:off x="4991100" y="1085850"/>
            <a:ext cx="6814456" cy="5110842"/>
          </a:xfrm>
          <a:prstGeom prst="rect">
            <a:avLst/>
          </a:prstGeom>
        </p:spPr>
      </p:pic>
    </p:spTree>
    <p:extLst>
      <p:ext uri="{BB962C8B-B14F-4D97-AF65-F5344CB8AC3E}">
        <p14:creationId xmlns:p14="http://schemas.microsoft.com/office/powerpoint/2010/main" val="217454724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56311" y="1"/>
            <a:ext cx="7472939" cy="685800"/>
          </a:xfrm>
        </p:spPr>
        <p:style>
          <a:lnRef idx="1">
            <a:schemeClr val="accent5"/>
          </a:lnRef>
          <a:fillRef idx="2">
            <a:schemeClr val="accent5"/>
          </a:fillRef>
          <a:effectRef idx="1">
            <a:schemeClr val="accent5"/>
          </a:effectRef>
          <a:fontRef idx="minor">
            <a:schemeClr val="dk1"/>
          </a:fontRef>
        </p:style>
        <p:txBody>
          <a:bodyPr/>
          <a:lstStyle/>
          <a:p>
            <a:pPr algn="ctr"/>
            <a:r>
              <a:rPr lang="en-US" b="1" dirty="0" smtClean="0"/>
              <a:t>History and culture</a:t>
            </a:r>
            <a:endParaRPr lang="el-GR" b="1" dirty="0"/>
          </a:p>
        </p:txBody>
      </p:sp>
      <p:sp>
        <p:nvSpPr>
          <p:cNvPr id="3" name="Θέση περιεχομένου 2"/>
          <p:cNvSpPr>
            <a:spLocks noGrp="1"/>
          </p:cNvSpPr>
          <p:nvPr>
            <p:ph idx="1"/>
          </p:nvPr>
        </p:nvSpPr>
        <p:spPr>
          <a:xfrm>
            <a:off x="292326" y="4346368"/>
            <a:ext cx="11179238" cy="2511631"/>
          </a:xfrm>
        </p:spPr>
        <p:style>
          <a:lnRef idx="1">
            <a:schemeClr val="dk1"/>
          </a:lnRef>
          <a:fillRef idx="2">
            <a:schemeClr val="dk1"/>
          </a:fillRef>
          <a:effectRef idx="1">
            <a:schemeClr val="dk1"/>
          </a:effectRef>
          <a:fontRef idx="minor">
            <a:schemeClr val="dk1"/>
          </a:fontRef>
        </p:style>
        <p:txBody>
          <a:bodyPr>
            <a:normAutofit fontScale="92500"/>
          </a:bodyPr>
          <a:lstStyle/>
          <a:p>
            <a:r>
              <a:rPr lang="en-US" dirty="0"/>
              <a:t>Greece is considered the cradle of </a:t>
            </a:r>
            <a:r>
              <a:rPr lang="en-US" dirty="0">
                <a:hlinkClick r:id="rId2" tooltip="Western culture"/>
              </a:rPr>
              <a:t>Western </a:t>
            </a:r>
            <a:r>
              <a:rPr lang="en-US" dirty="0" smtClean="0">
                <a:hlinkClick r:id="rId2" tooltip="Western culture"/>
              </a:rPr>
              <a:t>civilization</a:t>
            </a:r>
            <a:r>
              <a:rPr lang="en-US" dirty="0" smtClean="0"/>
              <a:t>, being </a:t>
            </a:r>
            <a:r>
              <a:rPr lang="en-US" dirty="0"/>
              <a:t>the birthplace of </a:t>
            </a:r>
            <a:r>
              <a:rPr lang="en-US" dirty="0">
                <a:hlinkClick r:id="rId3" tooltip="Athenian democracy"/>
              </a:rPr>
              <a:t>democracy</a:t>
            </a:r>
            <a:r>
              <a:rPr lang="en-US" dirty="0"/>
              <a:t>, </a:t>
            </a:r>
            <a:r>
              <a:rPr lang="en-US" dirty="0">
                <a:hlinkClick r:id="rId4" tooltip="Western philosophy"/>
              </a:rPr>
              <a:t>Western philosophy</a:t>
            </a:r>
            <a:r>
              <a:rPr lang="en-US" dirty="0"/>
              <a:t>, </a:t>
            </a:r>
            <a:r>
              <a:rPr lang="en-US" dirty="0">
                <a:hlinkClick r:id="rId5" tooltip="Western literature"/>
              </a:rPr>
              <a:t>Western literature</a:t>
            </a:r>
            <a:r>
              <a:rPr lang="en-US" dirty="0"/>
              <a:t>, </a:t>
            </a:r>
            <a:r>
              <a:rPr lang="en-US" dirty="0">
                <a:hlinkClick r:id="rId6" tooltip="Historiography"/>
              </a:rPr>
              <a:t>historiography</a:t>
            </a:r>
            <a:r>
              <a:rPr lang="en-US" dirty="0"/>
              <a:t>, </a:t>
            </a:r>
            <a:r>
              <a:rPr lang="en-US" dirty="0">
                <a:hlinkClick r:id="rId7" tooltip="Political science"/>
              </a:rPr>
              <a:t>political science</a:t>
            </a:r>
            <a:r>
              <a:rPr lang="en-US" dirty="0"/>
              <a:t>, major </a:t>
            </a:r>
            <a:r>
              <a:rPr lang="en-US" dirty="0">
                <a:hlinkClick r:id="rId8" tooltip="History of science in classical antiquity"/>
              </a:rPr>
              <a:t>scientific</a:t>
            </a:r>
            <a:r>
              <a:rPr lang="en-US" dirty="0"/>
              <a:t> and </a:t>
            </a:r>
            <a:r>
              <a:rPr lang="en-US" dirty="0">
                <a:hlinkClick r:id="rId9" tooltip="Greek mathematics"/>
              </a:rPr>
              <a:t>mathematical</a:t>
            </a:r>
            <a:r>
              <a:rPr lang="en-US" dirty="0"/>
              <a:t> principles, and </a:t>
            </a:r>
            <a:r>
              <a:rPr lang="en-US" dirty="0">
                <a:hlinkClick r:id="rId10" tooltip="Drama"/>
              </a:rPr>
              <a:t>Western </a:t>
            </a:r>
            <a:r>
              <a:rPr lang="en-US" dirty="0" smtClean="0">
                <a:hlinkClick r:id="rId10" tooltip="Drama"/>
              </a:rPr>
              <a:t>drama</a:t>
            </a:r>
            <a:r>
              <a:rPr lang="en-US" dirty="0" smtClean="0"/>
              <a:t>, </a:t>
            </a:r>
            <a:r>
              <a:rPr lang="en-US" dirty="0"/>
              <a:t>as well as the </a:t>
            </a:r>
            <a:r>
              <a:rPr lang="en-US" dirty="0">
                <a:hlinkClick r:id="rId11" tooltip="Olympic Games"/>
              </a:rPr>
              <a:t>Olympic Games</a:t>
            </a:r>
            <a:r>
              <a:rPr lang="en-US" dirty="0" smtClean="0"/>
              <a:t>. </a:t>
            </a:r>
            <a:r>
              <a:rPr lang="en-US" dirty="0">
                <a:hlinkClick r:id="rId12" tooltip="Philip of Macedon"/>
              </a:rPr>
              <a:t>Philip of Macedon</a:t>
            </a:r>
            <a:r>
              <a:rPr lang="en-US" dirty="0"/>
              <a:t> united most of the Greek mainland in the fourth century BC, with his son </a:t>
            </a:r>
            <a:r>
              <a:rPr lang="en-US" dirty="0">
                <a:hlinkClick r:id="rId13" tooltip="Alexander the Great"/>
              </a:rPr>
              <a:t>Alexander the Great</a:t>
            </a:r>
            <a:r>
              <a:rPr lang="en-US" dirty="0"/>
              <a:t> </a:t>
            </a:r>
            <a:r>
              <a:rPr lang="en-US" dirty="0">
                <a:hlinkClick r:id="rId14" tooltip="Macedonian Empire"/>
              </a:rPr>
              <a:t>rapidly conquering much of the ancient world</a:t>
            </a:r>
            <a:r>
              <a:rPr lang="en-US" dirty="0"/>
              <a:t>, spreading Greek culture and science from the eastern Mediterranean to </a:t>
            </a:r>
            <a:r>
              <a:rPr lang="en-US" dirty="0">
                <a:hlinkClick r:id="rId15" tooltip="India"/>
              </a:rPr>
              <a:t>India</a:t>
            </a:r>
            <a:r>
              <a:rPr lang="en-US" dirty="0"/>
              <a:t>. Greece was </a:t>
            </a:r>
            <a:r>
              <a:rPr lang="en-US" dirty="0">
                <a:hlinkClick r:id="rId16" tooltip="Roman Greece"/>
              </a:rPr>
              <a:t>annexed</a:t>
            </a:r>
            <a:r>
              <a:rPr lang="en-US" dirty="0"/>
              <a:t> by </a:t>
            </a:r>
            <a:r>
              <a:rPr lang="en-US" dirty="0">
                <a:hlinkClick r:id="rId17" tooltip="Roman Republic"/>
              </a:rPr>
              <a:t>Rome</a:t>
            </a:r>
            <a:r>
              <a:rPr lang="en-US" dirty="0"/>
              <a:t> in the second century BC, becoming an integral part of the </a:t>
            </a:r>
            <a:r>
              <a:rPr lang="en-US" dirty="0">
                <a:hlinkClick r:id="rId18" tooltip="Roman Empire"/>
              </a:rPr>
              <a:t>Roman Empire</a:t>
            </a:r>
            <a:r>
              <a:rPr lang="en-US" dirty="0"/>
              <a:t> and its successor, the </a:t>
            </a:r>
            <a:r>
              <a:rPr lang="en-US" dirty="0">
                <a:hlinkClick r:id="rId19" tooltip="Byzantine Empire"/>
              </a:rPr>
              <a:t>Byzantine Empire</a:t>
            </a:r>
            <a:r>
              <a:rPr lang="en-US" dirty="0"/>
              <a:t>, wherein the Greek language and culture were dominant.</a:t>
            </a:r>
            <a:endParaRPr lang="el-GR" dirty="0"/>
          </a:p>
        </p:txBody>
      </p:sp>
      <p:pic>
        <p:nvPicPr>
          <p:cNvPr id="5" name="Εικόνα 4"/>
          <p:cNvPicPr>
            <a:picLocks noChangeAspect="1"/>
          </p:cNvPicPr>
          <p:nvPr/>
        </p:nvPicPr>
        <p:blipFill>
          <a:blip r:embed="rId20"/>
          <a:stretch>
            <a:fillRect/>
          </a:stretch>
        </p:blipFill>
        <p:spPr>
          <a:xfrm>
            <a:off x="2643642" y="783294"/>
            <a:ext cx="6250978" cy="3465581"/>
          </a:xfrm>
          <a:prstGeom prst="rect">
            <a:avLst/>
          </a:prstGeom>
        </p:spPr>
      </p:pic>
    </p:spTree>
    <p:extLst>
      <p:ext uri="{BB962C8B-B14F-4D97-AF65-F5344CB8AC3E}">
        <p14:creationId xmlns:p14="http://schemas.microsoft.com/office/powerpoint/2010/main" val="360259921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75065" y="0"/>
            <a:ext cx="6974176" cy="429052"/>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b="1" dirty="0" smtClean="0"/>
              <a:t>CULTURAL SIGHTS</a:t>
            </a:r>
            <a:endParaRPr lang="el-GR" b="1" dirty="0"/>
          </a:p>
        </p:txBody>
      </p:sp>
      <p:pic>
        <p:nvPicPr>
          <p:cNvPr id="4" name="Θέση περιεχομένου 3"/>
          <p:cNvPicPr>
            <a:picLocks noGrp="1" noChangeAspect="1"/>
          </p:cNvPicPr>
          <p:nvPr>
            <p:ph idx="1"/>
          </p:nvPr>
        </p:nvPicPr>
        <p:blipFill>
          <a:blip r:embed="rId2"/>
          <a:stretch>
            <a:fillRect/>
          </a:stretch>
        </p:blipFill>
        <p:spPr>
          <a:xfrm>
            <a:off x="95002" y="429052"/>
            <a:ext cx="6018330" cy="5802986"/>
          </a:xfrm>
          <a:prstGeom prst="rect">
            <a:avLst/>
          </a:prstGeom>
        </p:spPr>
      </p:pic>
      <p:pic>
        <p:nvPicPr>
          <p:cNvPr id="5" name="Εικόνα 4"/>
          <p:cNvPicPr>
            <a:picLocks noChangeAspect="1"/>
          </p:cNvPicPr>
          <p:nvPr/>
        </p:nvPicPr>
        <p:blipFill>
          <a:blip r:embed="rId3"/>
          <a:stretch>
            <a:fillRect/>
          </a:stretch>
        </p:blipFill>
        <p:spPr>
          <a:xfrm>
            <a:off x="6646540" y="2909455"/>
            <a:ext cx="5405402" cy="5178602"/>
          </a:xfrm>
          <a:prstGeom prst="rect">
            <a:avLst/>
          </a:prstGeom>
        </p:spPr>
      </p:pic>
      <p:sp>
        <p:nvSpPr>
          <p:cNvPr id="6" name="Ορθογώνιο 5"/>
          <p:cNvSpPr/>
          <p:nvPr/>
        </p:nvSpPr>
        <p:spPr>
          <a:xfrm>
            <a:off x="6024759" y="858104"/>
            <a:ext cx="5533887"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PARTHENON</a:t>
            </a:r>
            <a:endParaRPr lang="el-G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Ορθογώνιο 6"/>
          <p:cNvSpPr/>
          <p:nvPr/>
        </p:nvSpPr>
        <p:spPr>
          <a:xfrm>
            <a:off x="287568" y="5308708"/>
            <a:ext cx="5892960"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WHITE TOWER</a:t>
            </a:r>
            <a:endParaRPr lang="el-G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68026116"/>
      </p:ext>
    </p:extLst>
  </p:cSld>
  <p:clrMapOvr>
    <a:masterClrMapping/>
  </p:clrMapOvr>
  <p:transition spd="slow">
    <p:wipe/>
  </p:transition>
</p:sld>
</file>

<file path=ppt/theme/theme1.xml><?xml version="1.0" encoding="utf-8"?>
<a:theme xmlns:a="http://schemas.openxmlformats.org/drawingml/2006/main" name="Τομή">
  <a:themeElements>
    <a:clrScheme name="Τομή">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Τομή">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Τομή">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153</TotalTime>
  <Words>882</Words>
  <Application>Microsoft Office PowerPoint</Application>
  <PresentationFormat>Ευρεία οθόνη</PresentationFormat>
  <Paragraphs>45</Paragraphs>
  <Slides>15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Arial</vt:lpstr>
      <vt:lpstr>Calibri</vt:lpstr>
      <vt:lpstr>Century Gothic</vt:lpstr>
      <vt:lpstr>Corbel</vt:lpstr>
      <vt:lpstr>Wingdings 3</vt:lpstr>
      <vt:lpstr>Τομή</vt:lpstr>
      <vt:lpstr>Παρουσίαση του PowerPoint</vt:lpstr>
      <vt:lpstr>Παρουσίαση του PowerPoint</vt:lpstr>
      <vt:lpstr>Παρουσίαση του PowerPoint</vt:lpstr>
      <vt:lpstr>GREECE- HELLAS</vt:lpstr>
      <vt:lpstr>The 9 bands of the flag correspond to the syllables of the  Motto: «Ελευθερία ή Θάνατος» Elefthería í Thánatos "Freedom or Death" the blue and the white stand for the colours of the sea and sky.</vt:lpstr>
      <vt:lpstr>Geographic location</vt:lpstr>
      <vt:lpstr>landform</vt:lpstr>
      <vt:lpstr>History and culture</vt:lpstr>
      <vt:lpstr>CULTURAL SIGHTS</vt:lpstr>
      <vt:lpstr>Παρουσίαση του PowerPoint</vt:lpstr>
      <vt:lpstr>Religiosity in Greece (2015)   Eastern Orthodoxy (90%)   Other Christians (excluding Catholics) (3%)   Irreligion (4%)   Islam (2%)   Other religions (including Catholics) (1%)</vt:lpstr>
      <vt:lpstr>economy</vt:lpstr>
      <vt:lpstr>Throughout the 20th century, millions of Greeks migrated to the United States, United Kingdom, Australia, Canada, and Germany, creating a large Greek diaspora. Net migration started to show positive numbers from the 1970s, but until the beginning of the 1990s, the main influx was that of returning Greek migrants or of Pontic Greeks and others from Russia, Georgia, Turkey the Czech Republic, and elsewhere in the former Soviet Bloc</vt:lpstr>
      <vt:lpstr>IMMIGRATION</vt:lpstr>
      <vt:lpstr>SOURCEs: Wikipedia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QUEST</dc:creator>
  <cp:lastModifiedBy>QUEST</cp:lastModifiedBy>
  <cp:revision>22</cp:revision>
  <dcterms:created xsi:type="dcterms:W3CDTF">2018-07-14T18:06:46Z</dcterms:created>
  <dcterms:modified xsi:type="dcterms:W3CDTF">2018-07-24T17:03:55Z</dcterms:modified>
</cp:coreProperties>
</file>