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64" r:id="rId4"/>
    <p:sldId id="265" r:id="rId5"/>
    <p:sldId id="267" r:id="rId6"/>
    <p:sldId id="268" r:id="rId7"/>
    <p:sldId id="269" r:id="rId8"/>
    <p:sldId id="270" r:id="rId9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0000FF"/>
    <a:srgbClr val="FF0000"/>
    <a:srgbClr val="00FF00"/>
    <a:srgbClr val="FFFF00"/>
    <a:srgbClr val="FF66FF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B4D4B0-3682-41B2-8977-5C7510C0887B}" type="slidenum">
              <a:rPr lang="pt-BR" altLang="el-GR"/>
              <a:pPr>
                <a:defRPr/>
              </a:pPr>
              <a:t>‹#›</a:t>
            </a:fld>
            <a:endParaRPr lang="pt-BR" altLang="el-GR"/>
          </a:p>
        </p:txBody>
      </p:sp>
    </p:spTree>
    <p:extLst>
      <p:ext uri="{BB962C8B-B14F-4D97-AF65-F5344CB8AC3E}">
        <p14:creationId xmlns:p14="http://schemas.microsoft.com/office/powerpoint/2010/main" val="1545156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241F8-A3EA-4D6A-8553-873A5FECF4A7}" type="slidenum">
              <a:rPr lang="pt-BR" altLang="el-GR"/>
              <a:pPr>
                <a:defRPr/>
              </a:pPr>
              <a:t>‹#›</a:t>
            </a:fld>
            <a:endParaRPr lang="pt-BR" altLang="el-GR"/>
          </a:p>
        </p:txBody>
      </p:sp>
    </p:spTree>
    <p:extLst>
      <p:ext uri="{BB962C8B-B14F-4D97-AF65-F5344CB8AC3E}">
        <p14:creationId xmlns:p14="http://schemas.microsoft.com/office/powerpoint/2010/main" val="147709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6D47B-1659-4ADB-A75B-46A2BCCAFEBF}" type="slidenum">
              <a:rPr lang="pt-BR" altLang="el-GR"/>
              <a:pPr>
                <a:defRPr/>
              </a:pPr>
              <a:t>‹#›</a:t>
            </a:fld>
            <a:endParaRPr lang="pt-BR" altLang="el-GR"/>
          </a:p>
        </p:txBody>
      </p:sp>
    </p:spTree>
    <p:extLst>
      <p:ext uri="{BB962C8B-B14F-4D97-AF65-F5344CB8AC3E}">
        <p14:creationId xmlns:p14="http://schemas.microsoft.com/office/powerpoint/2010/main" val="881013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A4F53-2475-4C9F-B58D-FC83365C2F5A}" type="slidenum">
              <a:rPr lang="pt-BR" altLang="el-GR"/>
              <a:pPr>
                <a:defRPr/>
              </a:pPr>
              <a:t>‹#›</a:t>
            </a:fld>
            <a:endParaRPr lang="pt-BR" altLang="el-GR"/>
          </a:p>
        </p:txBody>
      </p:sp>
    </p:spTree>
    <p:extLst>
      <p:ext uri="{BB962C8B-B14F-4D97-AF65-F5344CB8AC3E}">
        <p14:creationId xmlns:p14="http://schemas.microsoft.com/office/powerpoint/2010/main" val="2436489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0B9937-FD03-4313-B428-DDB4560B149E}" type="slidenum">
              <a:rPr lang="pt-BR" altLang="el-GR"/>
              <a:pPr>
                <a:defRPr/>
              </a:pPr>
              <a:t>‹#›</a:t>
            </a:fld>
            <a:endParaRPr lang="pt-BR" altLang="el-GR"/>
          </a:p>
        </p:txBody>
      </p:sp>
    </p:spTree>
    <p:extLst>
      <p:ext uri="{BB962C8B-B14F-4D97-AF65-F5344CB8AC3E}">
        <p14:creationId xmlns:p14="http://schemas.microsoft.com/office/powerpoint/2010/main" val="1846922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763BE-2CCE-44DB-955C-630254F3FD67}" type="slidenum">
              <a:rPr lang="pt-BR" altLang="el-GR"/>
              <a:pPr>
                <a:defRPr/>
              </a:pPr>
              <a:t>‹#›</a:t>
            </a:fld>
            <a:endParaRPr lang="pt-BR" altLang="el-GR"/>
          </a:p>
        </p:txBody>
      </p:sp>
    </p:spTree>
    <p:extLst>
      <p:ext uri="{BB962C8B-B14F-4D97-AF65-F5344CB8AC3E}">
        <p14:creationId xmlns:p14="http://schemas.microsoft.com/office/powerpoint/2010/main" val="3707431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l-G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l-G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DAC8B-42E8-4288-ADC4-A9998E87CBD4}" type="slidenum">
              <a:rPr lang="pt-BR" altLang="el-GR"/>
              <a:pPr>
                <a:defRPr/>
              </a:pPr>
              <a:t>‹#›</a:t>
            </a:fld>
            <a:endParaRPr lang="pt-BR" altLang="el-GR"/>
          </a:p>
        </p:txBody>
      </p:sp>
    </p:spTree>
    <p:extLst>
      <p:ext uri="{BB962C8B-B14F-4D97-AF65-F5344CB8AC3E}">
        <p14:creationId xmlns:p14="http://schemas.microsoft.com/office/powerpoint/2010/main" val="1878933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50B3E-6691-46A0-A9C7-2EF03138FC59}" type="slidenum">
              <a:rPr lang="pt-BR" altLang="el-GR"/>
              <a:pPr>
                <a:defRPr/>
              </a:pPr>
              <a:t>‹#›</a:t>
            </a:fld>
            <a:endParaRPr lang="pt-BR" altLang="el-GR"/>
          </a:p>
        </p:txBody>
      </p:sp>
    </p:spTree>
    <p:extLst>
      <p:ext uri="{BB962C8B-B14F-4D97-AF65-F5344CB8AC3E}">
        <p14:creationId xmlns:p14="http://schemas.microsoft.com/office/powerpoint/2010/main" val="528355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4781A-FE7E-4898-93E1-9EC19982DA38}" type="slidenum">
              <a:rPr lang="pt-BR" altLang="el-GR"/>
              <a:pPr>
                <a:defRPr/>
              </a:pPr>
              <a:t>‹#›</a:t>
            </a:fld>
            <a:endParaRPr lang="pt-BR" altLang="el-GR"/>
          </a:p>
        </p:txBody>
      </p:sp>
    </p:spTree>
    <p:extLst>
      <p:ext uri="{BB962C8B-B14F-4D97-AF65-F5344CB8AC3E}">
        <p14:creationId xmlns:p14="http://schemas.microsoft.com/office/powerpoint/2010/main" val="3803117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433CFA-B0FC-4501-97D5-00278F7EF880}" type="slidenum">
              <a:rPr lang="pt-BR" altLang="el-GR"/>
              <a:pPr>
                <a:defRPr/>
              </a:pPr>
              <a:t>‹#›</a:t>
            </a:fld>
            <a:endParaRPr lang="pt-BR" altLang="el-GR"/>
          </a:p>
        </p:txBody>
      </p:sp>
    </p:spTree>
    <p:extLst>
      <p:ext uri="{BB962C8B-B14F-4D97-AF65-F5344CB8AC3E}">
        <p14:creationId xmlns:p14="http://schemas.microsoft.com/office/powerpoint/2010/main" val="3867659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B1FD4-D495-4990-A7F8-EA66373AF1B3}" type="slidenum">
              <a:rPr lang="pt-BR" altLang="el-GR"/>
              <a:pPr>
                <a:defRPr/>
              </a:pPr>
              <a:t>‹#›</a:t>
            </a:fld>
            <a:endParaRPr lang="pt-BR" altLang="el-GR"/>
          </a:p>
        </p:txBody>
      </p:sp>
    </p:spTree>
    <p:extLst>
      <p:ext uri="{BB962C8B-B14F-4D97-AF65-F5344CB8AC3E}">
        <p14:creationId xmlns:p14="http://schemas.microsoft.com/office/powerpoint/2010/main" val="1890678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l-G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l-GR" smtClean="0"/>
              <a:t>Clique para editar os estilos do texto mestre</a:t>
            </a:r>
          </a:p>
          <a:p>
            <a:pPr lvl="1"/>
            <a:r>
              <a:rPr lang="pt-BR" altLang="el-GR" smtClean="0"/>
              <a:t>Segundo nível</a:t>
            </a:r>
          </a:p>
          <a:p>
            <a:pPr lvl="2"/>
            <a:r>
              <a:rPr lang="pt-BR" altLang="el-GR" smtClean="0"/>
              <a:t>Terceiro nível</a:t>
            </a:r>
          </a:p>
          <a:p>
            <a:pPr lvl="3"/>
            <a:r>
              <a:rPr lang="pt-BR" altLang="el-GR" smtClean="0"/>
              <a:t>Quarto nível</a:t>
            </a:r>
          </a:p>
          <a:p>
            <a:pPr lvl="4"/>
            <a:r>
              <a:rPr lang="pt-BR" altLang="el-G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pt-BR" alt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pt-BR" alt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539CB91F-CD63-46D8-90D6-578FD0AD7755}" type="slidenum">
              <a:rPr lang="pt-BR" altLang="el-GR"/>
              <a:pPr>
                <a:defRPr/>
              </a:pPr>
              <a:t>‹#›</a:t>
            </a:fld>
            <a:endParaRPr lang="pt-BR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BORDA04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49275"/>
            <a:ext cx="8424862" cy="601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8" descr="BORDA044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765175"/>
            <a:ext cx="7632700" cy="324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9" name="WordArt 9"/>
          <p:cNvSpPr>
            <a:spLocks noChangeArrowheads="1" noChangeShapeType="1" noTextEdit="1"/>
          </p:cNvSpPr>
          <p:nvPr/>
        </p:nvSpPr>
        <p:spPr bwMode="auto">
          <a:xfrm>
            <a:off x="1476375" y="1628775"/>
            <a:ext cx="6048375" cy="18716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little / a little</a:t>
            </a:r>
          </a:p>
          <a:p>
            <a:pPr algn="ctr"/>
            <a:r>
              <a:rPr lang="en-US" sz="40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few  / a few</a:t>
            </a:r>
            <a:endParaRPr lang="el-GR" sz="40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BORDA016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8642350" cy="633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755650" y="908050"/>
            <a:ext cx="5472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l-GR" sz="2400">
                <a:latin typeface="Bookman Old Style" panose="02050604050505020204" pitchFamily="18" charset="0"/>
              </a:rPr>
              <a:t>(a) little + </a:t>
            </a:r>
            <a:r>
              <a:rPr lang="en-GB" altLang="el-GR" sz="2400">
                <a:solidFill>
                  <a:srgbClr val="FF0000"/>
                </a:solidFill>
                <a:latin typeface="Bookman Old Style" panose="02050604050505020204" pitchFamily="18" charset="0"/>
              </a:rPr>
              <a:t>uncountable noun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684213" y="1557338"/>
            <a:ext cx="2447925" cy="15621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l-GR" sz="2400">
                <a:latin typeface="Bookman Old Style" panose="02050604050505020204" pitchFamily="18" charset="0"/>
              </a:rPr>
              <a:t>(a) little </a:t>
            </a:r>
            <a:r>
              <a:rPr lang="en-GB" altLang="el-GR" sz="2400">
                <a:solidFill>
                  <a:srgbClr val="FF0000"/>
                </a:solidFill>
                <a:latin typeface="Bookman Old Style" panose="02050604050505020204" pitchFamily="18" charset="0"/>
              </a:rPr>
              <a:t>water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l-GR" sz="2400">
                <a:latin typeface="Bookman Old Style" panose="02050604050505020204" pitchFamily="18" charset="0"/>
              </a:rPr>
              <a:t>(a) little </a:t>
            </a:r>
            <a:r>
              <a:rPr lang="en-GB" altLang="el-GR" sz="2400">
                <a:solidFill>
                  <a:srgbClr val="FF0000"/>
                </a:solidFill>
                <a:latin typeface="Bookman Old Style" panose="02050604050505020204" pitchFamily="18" charset="0"/>
              </a:rPr>
              <a:t>money</a:t>
            </a:r>
          </a:p>
          <a:p>
            <a:pPr eaLnBrk="1" hangingPunct="1">
              <a:spcBef>
                <a:spcPct val="50000"/>
              </a:spcBef>
              <a:buFontTx/>
              <a:buAutoNum type="alphaLcParenBoth"/>
            </a:pPr>
            <a:r>
              <a:rPr lang="en-GB" altLang="el-GR" sz="2400">
                <a:latin typeface="Bookman Old Style" panose="02050604050505020204" pitchFamily="18" charset="0"/>
              </a:rPr>
              <a:t> little </a:t>
            </a:r>
            <a:r>
              <a:rPr lang="en-GB" altLang="el-GR" sz="2400">
                <a:solidFill>
                  <a:srgbClr val="FF0000"/>
                </a:solidFill>
                <a:latin typeface="Bookman Old Style" panose="02050604050505020204" pitchFamily="18" charset="0"/>
              </a:rPr>
              <a:t>rain</a:t>
            </a:r>
          </a:p>
        </p:txBody>
      </p:sp>
      <p:pic>
        <p:nvPicPr>
          <p:cNvPr id="2058" name="Picture 10" descr="MC900351237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1412875"/>
            <a:ext cx="1109663" cy="1398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1" name="Picture 13" descr="MM900283243[1]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2420938"/>
            <a:ext cx="121920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2" name="Picture 14" descr="j029382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1341438"/>
            <a:ext cx="939800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684213" y="3643313"/>
            <a:ext cx="6192837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l-GR" sz="2400">
                <a:latin typeface="Bookman Old Style" panose="02050604050505020204" pitchFamily="18" charset="0"/>
              </a:rPr>
              <a:t>(a) few + </a:t>
            </a:r>
            <a:r>
              <a:rPr lang="en-GB" altLang="el-GR" sz="2400">
                <a:solidFill>
                  <a:srgbClr val="0000FF"/>
                </a:solidFill>
                <a:latin typeface="Bookman Old Style" panose="02050604050505020204" pitchFamily="18" charset="0"/>
              </a:rPr>
              <a:t>countable noun (plural form</a:t>
            </a:r>
            <a:r>
              <a:rPr lang="el-GR" altLang="el-GR" sz="240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GB" altLang="el-GR" sz="2400">
                <a:solidFill>
                  <a:srgbClr val="0000FF"/>
                </a:solidFill>
                <a:latin typeface="Bookman Old Style" panose="02050604050505020204" pitchFamily="18" charset="0"/>
              </a:rPr>
              <a:t>=</a:t>
            </a:r>
            <a:r>
              <a:rPr lang="el-GR" altLang="el-GR" sz="2400">
                <a:solidFill>
                  <a:srgbClr val="0000FF"/>
                </a:solidFill>
                <a:latin typeface="Bookman Old Style" panose="02050604050505020204" pitchFamily="18" charset="0"/>
              </a:rPr>
              <a:t>πληθυντικός αριθμός</a:t>
            </a:r>
            <a:r>
              <a:rPr lang="en-GB" altLang="el-GR" sz="2400">
                <a:solidFill>
                  <a:srgbClr val="0000FF"/>
                </a:solidFill>
                <a:latin typeface="Bookman Old Style" panose="02050604050505020204" pitchFamily="18" charset="0"/>
              </a:rPr>
              <a:t>)</a:t>
            </a:r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827088" y="4508500"/>
            <a:ext cx="2665412" cy="15621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l-GR" sz="2400">
                <a:latin typeface="Bookman Old Style" panose="02050604050505020204" pitchFamily="18" charset="0"/>
              </a:rPr>
              <a:t>(a) few </a:t>
            </a:r>
            <a:r>
              <a:rPr lang="en-GB" altLang="el-GR" sz="2400">
                <a:solidFill>
                  <a:srgbClr val="0000FF"/>
                </a:solidFill>
                <a:latin typeface="Bookman Old Style" panose="02050604050505020204" pitchFamily="18" charset="0"/>
              </a:rPr>
              <a:t>colours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l-GR" sz="2400">
                <a:latin typeface="Bookman Old Style" panose="02050604050505020204" pitchFamily="18" charset="0"/>
              </a:rPr>
              <a:t>(a) few </a:t>
            </a:r>
            <a:r>
              <a:rPr lang="en-GB" altLang="el-GR" sz="2400">
                <a:solidFill>
                  <a:srgbClr val="0000FF"/>
                </a:solidFill>
                <a:latin typeface="Bookman Old Style" panose="02050604050505020204" pitchFamily="18" charset="0"/>
              </a:rPr>
              <a:t>cards</a:t>
            </a:r>
          </a:p>
          <a:p>
            <a:pPr eaLnBrk="1" hangingPunct="1">
              <a:spcBef>
                <a:spcPct val="50000"/>
              </a:spcBef>
              <a:buFontTx/>
              <a:buAutoNum type="alphaLcParenBoth"/>
            </a:pPr>
            <a:r>
              <a:rPr lang="en-GB" altLang="el-GR" sz="2400">
                <a:latin typeface="Bookman Old Style" panose="02050604050505020204" pitchFamily="18" charset="0"/>
              </a:rPr>
              <a:t> few </a:t>
            </a:r>
            <a:r>
              <a:rPr lang="en-GB" altLang="el-GR" sz="2400">
                <a:solidFill>
                  <a:srgbClr val="0000FF"/>
                </a:solidFill>
                <a:latin typeface="Bookman Old Style" panose="02050604050505020204" pitchFamily="18" charset="0"/>
              </a:rPr>
              <a:t>balloons</a:t>
            </a:r>
          </a:p>
        </p:txBody>
      </p:sp>
      <p:pic>
        <p:nvPicPr>
          <p:cNvPr id="2065" name="Picture 17" descr="VAR054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4868863"/>
            <a:ext cx="1112837" cy="909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9" name="Picture 21" descr="VAR018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4005263"/>
            <a:ext cx="1255713" cy="124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0" name="Picture 22" descr="VAR0126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4797425"/>
            <a:ext cx="1135062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  <p:bldP spid="2057" grpId="0" animBg="1"/>
      <p:bldP spid="2063" grpId="0"/>
      <p:bldP spid="206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 descr="BORDA016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85750"/>
            <a:ext cx="8642350" cy="633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735013" y="893763"/>
            <a:ext cx="561657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l-GR" sz="2400" b="1">
                <a:solidFill>
                  <a:srgbClr val="FF0000"/>
                </a:solidFill>
                <a:latin typeface="Bookman Old Style" panose="02050604050505020204" pitchFamily="18" charset="0"/>
              </a:rPr>
              <a:t>a little = some </a:t>
            </a:r>
            <a:r>
              <a:rPr lang="el-GR" altLang="el-GR" sz="2400" b="1">
                <a:solidFill>
                  <a:srgbClr val="FF0000"/>
                </a:solidFill>
                <a:latin typeface="Bookman Old Style" panose="02050604050505020204" pitchFamily="18" charset="0"/>
              </a:rPr>
              <a:t>(=λίγο )</a:t>
            </a:r>
            <a:endParaRPr lang="en-GB" altLang="el-GR" sz="2400" b="1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755650" y="3933825"/>
            <a:ext cx="5472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l-GR" sz="2400" b="1">
                <a:solidFill>
                  <a:srgbClr val="FF0000"/>
                </a:solidFill>
                <a:latin typeface="Bookman Old Style" panose="02050604050505020204" pitchFamily="18" charset="0"/>
              </a:rPr>
              <a:t>a few = some (</a:t>
            </a:r>
            <a:r>
              <a:rPr lang="el-GR" altLang="el-GR" sz="2400" b="1">
                <a:solidFill>
                  <a:srgbClr val="FF0000"/>
                </a:solidFill>
                <a:latin typeface="Bookman Old Style" panose="02050604050505020204" pitchFamily="18" charset="0"/>
              </a:rPr>
              <a:t>μερικά)</a:t>
            </a:r>
            <a:endParaRPr lang="en-GB" altLang="el-GR" sz="2400" b="1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827088" y="1628775"/>
            <a:ext cx="4968875" cy="1570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l-GR" sz="2400">
                <a:latin typeface="Bookman Old Style" panose="02050604050505020204" pitchFamily="18" charset="0"/>
              </a:rPr>
              <a:t>I speak </a:t>
            </a:r>
            <a:r>
              <a:rPr lang="en-GB" altLang="el-GR" sz="2400">
                <a:solidFill>
                  <a:srgbClr val="FF0000"/>
                </a:solidFill>
                <a:latin typeface="Bookman Old Style" panose="02050604050505020204" pitchFamily="18" charset="0"/>
              </a:rPr>
              <a:t>a little Spanish.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l-GR" sz="2400">
                <a:latin typeface="Bookman Old Style" panose="02050604050505020204" pitchFamily="18" charset="0"/>
              </a:rPr>
              <a:t>I would like </a:t>
            </a:r>
            <a:r>
              <a:rPr lang="en-GB" altLang="el-GR" sz="2400">
                <a:solidFill>
                  <a:srgbClr val="FF0000"/>
                </a:solidFill>
                <a:latin typeface="Bookman Old Style" panose="02050604050505020204" pitchFamily="18" charset="0"/>
              </a:rPr>
              <a:t>a little coffee.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l-GR" sz="2400">
                <a:latin typeface="Bookman Old Style" panose="02050604050505020204" pitchFamily="18" charset="0"/>
              </a:rPr>
              <a:t>This soup needs </a:t>
            </a:r>
            <a:r>
              <a:rPr lang="en-GB" altLang="el-GR" sz="2400">
                <a:solidFill>
                  <a:srgbClr val="FF0000"/>
                </a:solidFill>
                <a:latin typeface="Bookman Old Style" panose="02050604050505020204" pitchFamily="18" charset="0"/>
              </a:rPr>
              <a:t>a little pepper.</a:t>
            </a:r>
          </a:p>
        </p:txBody>
      </p:sp>
      <p:pic>
        <p:nvPicPr>
          <p:cNvPr id="10248" name="Picture 8" descr="ALIM007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1916113"/>
            <a:ext cx="604838" cy="168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9" name="Picture 9" descr="ALIM038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4149725"/>
            <a:ext cx="1154112" cy="124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0" name="Picture 10" descr="ALIM031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908050"/>
            <a:ext cx="1338263" cy="122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1" name="Picture 11" descr="MC900415124[1]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2349500"/>
            <a:ext cx="884237" cy="136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827088" y="4652963"/>
            <a:ext cx="4321175" cy="15621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l-GR" sz="2400">
                <a:latin typeface="Bookman Old Style" panose="02050604050505020204" pitchFamily="18" charset="0"/>
              </a:rPr>
              <a:t>Can I have </a:t>
            </a:r>
            <a:r>
              <a:rPr lang="en-GB" altLang="el-GR" sz="2400">
                <a:solidFill>
                  <a:srgbClr val="0000FF"/>
                </a:solidFill>
                <a:latin typeface="Bookman Old Style" panose="02050604050505020204" pitchFamily="18" charset="0"/>
              </a:rPr>
              <a:t>a few </a:t>
            </a:r>
            <a:r>
              <a:rPr lang="en-US" altLang="el-GR" sz="2400">
                <a:solidFill>
                  <a:srgbClr val="0000FF"/>
                </a:solidFill>
                <a:latin typeface="Bookman Old Style" panose="02050604050505020204" pitchFamily="18" charset="0"/>
              </a:rPr>
              <a:t>sweets</a:t>
            </a:r>
            <a:r>
              <a:rPr lang="en-GB" altLang="el-GR" sz="2400">
                <a:solidFill>
                  <a:srgbClr val="0000FF"/>
                </a:solidFill>
                <a:latin typeface="Bookman Old Style" panose="02050604050505020204" pitchFamily="18" charset="0"/>
              </a:rPr>
              <a:t>?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l-GR" sz="2400">
                <a:latin typeface="Bookman Old Style" panose="02050604050505020204" pitchFamily="18" charset="0"/>
              </a:rPr>
              <a:t>We need</a:t>
            </a:r>
            <a:r>
              <a:rPr lang="en-GB" altLang="el-GR" sz="2400">
                <a:solidFill>
                  <a:srgbClr val="0000FF"/>
                </a:solidFill>
                <a:latin typeface="Bookman Old Style" panose="02050604050505020204" pitchFamily="18" charset="0"/>
              </a:rPr>
              <a:t> a few pencils.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l-GR" sz="2400">
                <a:latin typeface="Bookman Old Style" panose="02050604050505020204" pitchFamily="18" charset="0"/>
              </a:rPr>
              <a:t>He gave her</a:t>
            </a:r>
            <a:r>
              <a:rPr lang="en-GB" altLang="el-GR" sz="2400">
                <a:solidFill>
                  <a:srgbClr val="0000FF"/>
                </a:solidFill>
                <a:latin typeface="Bookman Old Style" panose="02050604050505020204" pitchFamily="18" charset="0"/>
              </a:rPr>
              <a:t> a few flowers.</a:t>
            </a:r>
          </a:p>
        </p:txBody>
      </p:sp>
      <p:pic>
        <p:nvPicPr>
          <p:cNvPr id="10253" name="Picture 13" descr="OBJETO07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4221163"/>
            <a:ext cx="1020763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4" name="Picture 14" descr="NATURE001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5324475"/>
            <a:ext cx="1930400" cy="127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5" grpId="0"/>
      <p:bldP spid="10246" grpId="0" animBg="1"/>
      <p:bldP spid="1025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l-GR" altLang="el-GR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l-GR" altLang="el-GR" smtClean="0"/>
          </a:p>
        </p:txBody>
      </p:sp>
      <p:pic>
        <p:nvPicPr>
          <p:cNvPr id="5124" name="Picture 4" descr="BORDA016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8642350" cy="633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755650" y="692150"/>
            <a:ext cx="1655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l-GR" sz="2400">
                <a:latin typeface="Bookman Old Style" panose="02050604050505020204" pitchFamily="18" charset="0"/>
              </a:rPr>
              <a:t>a </a:t>
            </a:r>
            <a:r>
              <a:rPr lang="en-GB" altLang="el-GR" sz="2400" b="1">
                <a:solidFill>
                  <a:srgbClr val="FF0000"/>
                </a:solidFill>
                <a:latin typeface="Bookman Old Style" panose="02050604050505020204" pitchFamily="18" charset="0"/>
              </a:rPr>
              <a:t>little</a:t>
            </a:r>
            <a:r>
              <a:rPr lang="en-GB" altLang="el-GR" sz="2400">
                <a:latin typeface="Bookman Old Style" panose="02050604050505020204" pitchFamily="18" charset="0"/>
              </a:rPr>
              <a:t> =</a:t>
            </a:r>
            <a:endParaRPr lang="en-GB" altLang="el-GR" sz="240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755650" y="765175"/>
            <a:ext cx="431800" cy="3603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 flipV="1">
            <a:off x="684213" y="765175"/>
            <a:ext cx="503237" cy="3603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827088" y="1628775"/>
            <a:ext cx="5472112" cy="17446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l-GR" sz="2400">
                <a:latin typeface="Bookman Old Style" panose="02050604050505020204" pitchFamily="18" charset="0"/>
              </a:rPr>
              <a:t>The fridge is nearly empty. There is </a:t>
            </a:r>
            <a:r>
              <a:rPr lang="en-GB" altLang="el-GR" sz="2400">
                <a:solidFill>
                  <a:srgbClr val="FF0000"/>
                </a:solidFill>
                <a:latin typeface="Bookman Old Style" panose="02050604050505020204" pitchFamily="18" charset="0"/>
              </a:rPr>
              <a:t>little </a:t>
            </a:r>
            <a:r>
              <a:rPr lang="en-GB" altLang="el-GR" sz="2400">
                <a:latin typeface="Bookman Old Style" panose="02050604050505020204" pitchFamily="18" charset="0"/>
              </a:rPr>
              <a:t>food.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l-GR" sz="2400">
                <a:latin typeface="Bookman Old Style" panose="02050604050505020204" pitchFamily="18" charset="0"/>
              </a:rPr>
              <a:t>Let’s save water because there is </a:t>
            </a:r>
            <a:r>
              <a:rPr lang="en-GB" altLang="el-GR" sz="2400">
                <a:solidFill>
                  <a:srgbClr val="FF0000"/>
                </a:solidFill>
                <a:latin typeface="Bookman Old Style" panose="02050604050505020204" pitchFamily="18" charset="0"/>
              </a:rPr>
              <a:t>very little</a:t>
            </a:r>
            <a:r>
              <a:rPr lang="en-GB" altLang="el-GR" sz="2400">
                <a:latin typeface="Bookman Old Style" panose="02050604050505020204" pitchFamily="18" charset="0"/>
              </a:rPr>
              <a:t>.</a:t>
            </a:r>
            <a:endParaRPr lang="en-GB" altLang="el-GR" sz="240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11273" name="Picture 9" descr="MC900215861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692150"/>
            <a:ext cx="1744662" cy="140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755650" y="3716338"/>
            <a:ext cx="1368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l-GR" sz="2400">
                <a:latin typeface="Bookman Old Style" panose="02050604050505020204" pitchFamily="18" charset="0"/>
              </a:rPr>
              <a:t>a </a:t>
            </a:r>
            <a:r>
              <a:rPr lang="en-GB" altLang="el-GR" sz="2400" b="1">
                <a:solidFill>
                  <a:srgbClr val="FF0000"/>
                </a:solidFill>
                <a:latin typeface="Bookman Old Style" panose="02050604050505020204" pitchFamily="18" charset="0"/>
              </a:rPr>
              <a:t>few</a:t>
            </a:r>
            <a:r>
              <a:rPr lang="en-GB" altLang="el-GR" sz="2400">
                <a:latin typeface="Bookman Old Style" panose="02050604050505020204" pitchFamily="18" charset="0"/>
              </a:rPr>
              <a:t> =</a:t>
            </a:r>
            <a:endParaRPr lang="en-GB" altLang="el-GR" sz="240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684213" y="3789363"/>
            <a:ext cx="431800" cy="3603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 flipV="1">
            <a:off x="684213" y="3789363"/>
            <a:ext cx="503237" cy="3603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827088" y="4365625"/>
            <a:ext cx="5472112" cy="17446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l-GR" sz="2400">
                <a:latin typeface="Bookman Old Style" panose="02050604050505020204" pitchFamily="18" charset="0"/>
              </a:rPr>
              <a:t>There are </a:t>
            </a:r>
            <a:r>
              <a:rPr lang="en-GB" altLang="el-GR" sz="2400">
                <a:solidFill>
                  <a:srgbClr val="0000FF"/>
                </a:solidFill>
                <a:latin typeface="Bookman Old Style" panose="02050604050505020204" pitchFamily="18" charset="0"/>
              </a:rPr>
              <a:t>few books</a:t>
            </a:r>
            <a:r>
              <a:rPr lang="en-GB" altLang="el-GR" sz="2400">
                <a:latin typeface="Bookman Old Style" panose="02050604050505020204" pitchFamily="18" charset="0"/>
              </a:rPr>
              <a:t> in the library. We need more.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l-GR" sz="2400">
                <a:latin typeface="Bookman Old Style" panose="02050604050505020204" pitchFamily="18" charset="0"/>
              </a:rPr>
              <a:t>Pandas are an endangered species. There are </a:t>
            </a:r>
            <a:r>
              <a:rPr lang="en-GB" altLang="el-GR" sz="2400">
                <a:solidFill>
                  <a:srgbClr val="0000FF"/>
                </a:solidFill>
                <a:latin typeface="Bookman Old Style" panose="02050604050505020204" pitchFamily="18" charset="0"/>
              </a:rPr>
              <a:t>few of them</a:t>
            </a:r>
            <a:r>
              <a:rPr lang="en-GB" altLang="el-GR" sz="2400">
                <a:latin typeface="Bookman Old Style" panose="02050604050505020204" pitchFamily="18" charset="0"/>
              </a:rPr>
              <a:t>.</a:t>
            </a:r>
            <a:endParaRPr lang="en-GB" altLang="el-GR" sz="240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11281" name="Picture 17" descr="ESCOLA01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4076700"/>
            <a:ext cx="1274763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2" name="Picture 18" descr="MC900079037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4724400"/>
            <a:ext cx="1154112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1835150" y="692150"/>
            <a:ext cx="4681538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l-GR" sz="2400">
                <a:solidFill>
                  <a:srgbClr val="FF0000"/>
                </a:solidFill>
                <a:latin typeface="Bookman Old Style" panose="02050604050505020204" pitchFamily="18" charset="0"/>
              </a:rPr>
              <a:t>= almost nothing</a:t>
            </a:r>
            <a:r>
              <a:rPr lang="el-GR" altLang="el-GR" sz="2400">
                <a:solidFill>
                  <a:srgbClr val="FF0000"/>
                </a:solidFill>
                <a:latin typeface="Bookman Old Style" panose="02050604050505020204" pitchFamily="18" charset="0"/>
              </a:rPr>
              <a:t>, </a:t>
            </a:r>
            <a:r>
              <a:rPr lang="en-US" altLang="el-GR" sz="2400">
                <a:solidFill>
                  <a:srgbClr val="FF0000"/>
                </a:solidFill>
                <a:latin typeface="Bookman Old Style" panose="02050604050505020204" pitchFamily="18" charset="0"/>
              </a:rPr>
              <a:t>not enough (</a:t>
            </a:r>
            <a:r>
              <a:rPr lang="el-GR" altLang="el-GR" sz="2400">
                <a:solidFill>
                  <a:srgbClr val="FF0000"/>
                </a:solidFill>
                <a:latin typeface="Bookman Old Style" panose="02050604050505020204" pitchFamily="18" charset="0"/>
              </a:rPr>
              <a:t>σχεδόν τίποτα, όχι αρκετό)</a:t>
            </a:r>
            <a:endParaRPr lang="en-GB" altLang="el-GR" sz="240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1619250" y="3716338"/>
            <a:ext cx="66421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l-GR" sz="2400">
                <a:solidFill>
                  <a:srgbClr val="FF0000"/>
                </a:solidFill>
                <a:latin typeface="Bookman Old Style" panose="02050604050505020204" pitchFamily="18" charset="0"/>
              </a:rPr>
              <a:t>= almost nothing</a:t>
            </a:r>
            <a:r>
              <a:rPr lang="en-US" altLang="el-GR" sz="2400">
                <a:solidFill>
                  <a:srgbClr val="FF0000"/>
                </a:solidFill>
                <a:latin typeface="Bookman Old Style" panose="02050604050505020204" pitchFamily="18" charset="0"/>
              </a:rPr>
              <a:t>(</a:t>
            </a:r>
            <a:r>
              <a:rPr lang="el-GR" altLang="el-GR" sz="2400">
                <a:solidFill>
                  <a:srgbClr val="FF0000"/>
                </a:solidFill>
                <a:latin typeface="Bookman Old Style" panose="02050604050505020204" pitchFamily="18" charset="0"/>
              </a:rPr>
              <a:t>σχεδόν τίποτα, όχι αρκετά)</a:t>
            </a:r>
            <a:endParaRPr lang="en-GB" altLang="el-GR" sz="2400">
              <a:solidFill>
                <a:srgbClr val="FF0000"/>
              </a:solidFill>
              <a:latin typeface="Bookman Old Style" panose="020506040505050202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GB" altLang="el-GR" sz="240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11286" name="Picture 22" descr="MC900356197[1]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1916113"/>
            <a:ext cx="906462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/>
      <p:bldP spid="11270" grpId="0" animBg="1"/>
      <p:bldP spid="11271" grpId="0" animBg="1"/>
      <p:bldP spid="11272" grpId="0" animBg="1"/>
      <p:bldP spid="11275" grpId="0"/>
      <p:bldP spid="11276" grpId="0" animBg="1"/>
      <p:bldP spid="11277" grpId="0" animBg="1"/>
      <p:bldP spid="11278" grpId="0" animBg="1"/>
      <p:bldP spid="11283" grpId="0"/>
      <p:bldP spid="1128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l-GR" altLang="el-GR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l-GR" altLang="el-GR" smtClean="0"/>
          </a:p>
        </p:txBody>
      </p:sp>
      <p:pic>
        <p:nvPicPr>
          <p:cNvPr id="6148" name="Picture 4" descr="BORDA016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650" y="260350"/>
            <a:ext cx="8642350" cy="633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755650" y="692150"/>
            <a:ext cx="756126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l-GR" sz="2400">
                <a:solidFill>
                  <a:srgbClr val="FF0000"/>
                </a:solidFill>
                <a:latin typeface="Bookman Old Style" panose="02050604050505020204" pitchFamily="18" charset="0"/>
              </a:rPr>
              <a:t>a</a:t>
            </a:r>
            <a:r>
              <a:rPr lang="en-GB" altLang="el-GR" sz="2400">
                <a:latin typeface="Bookman Old Style" panose="02050604050505020204" pitchFamily="18" charset="0"/>
              </a:rPr>
              <a:t> </a:t>
            </a:r>
            <a:r>
              <a:rPr lang="en-GB" altLang="el-GR" sz="2400">
                <a:solidFill>
                  <a:srgbClr val="FF0000"/>
                </a:solidFill>
                <a:latin typeface="Bookman Old Style" panose="02050604050505020204" pitchFamily="18" charset="0"/>
              </a:rPr>
              <a:t>little </a:t>
            </a:r>
            <a:r>
              <a:rPr lang="en-GB" altLang="el-GR" sz="2400">
                <a:latin typeface="Bookman Old Style" panose="02050604050505020204" pitchFamily="18" charset="0"/>
              </a:rPr>
              <a:t>has a </a:t>
            </a:r>
            <a:r>
              <a:rPr lang="en-GB" altLang="el-GR" sz="2400">
                <a:solidFill>
                  <a:srgbClr val="FF0000"/>
                </a:solidFill>
                <a:latin typeface="Bookman Old Style" panose="02050604050505020204" pitchFamily="18" charset="0"/>
              </a:rPr>
              <a:t>positive</a:t>
            </a:r>
            <a:r>
              <a:rPr lang="el-GR" altLang="el-GR" sz="2400">
                <a:solidFill>
                  <a:srgbClr val="FF0000"/>
                </a:solidFill>
                <a:latin typeface="Bookman Old Style" panose="02050604050505020204" pitchFamily="18" charset="0"/>
              </a:rPr>
              <a:t> </a:t>
            </a:r>
            <a:r>
              <a:rPr lang="el-GR" altLang="el-GR" sz="2400">
                <a:solidFill>
                  <a:srgbClr val="FF0000"/>
                </a:solidFill>
                <a:latin typeface="Bookman Old Style" panose="02050604050505020204" pitchFamily="18" charset="0"/>
                <a:sym typeface="Wingdings" panose="05000000000000000000" pitchFamily="2" charset="2"/>
              </a:rPr>
              <a:t></a:t>
            </a:r>
            <a:r>
              <a:rPr lang="en-GB" altLang="el-GR" sz="2400">
                <a:latin typeface="Bookman Old Style" panose="02050604050505020204" pitchFamily="18" charset="0"/>
              </a:rPr>
              <a:t> meaning</a:t>
            </a:r>
            <a:r>
              <a:rPr lang="en-GB" altLang="el-GR" sz="2400">
                <a:latin typeface="Bookman Old Style" panose="02050604050505020204" pitchFamily="18" charset="0"/>
                <a:sym typeface="Wingdings" panose="05000000000000000000" pitchFamily="2" charset="2"/>
              </a:rPr>
              <a:t> (</a:t>
            </a:r>
            <a:r>
              <a:rPr lang="el-GR" altLang="el-GR" sz="2400">
                <a:latin typeface="Bookman Old Style" panose="02050604050505020204" pitchFamily="18" charset="0"/>
                <a:sym typeface="Wingdings" panose="05000000000000000000" pitchFamily="2" charset="2"/>
              </a:rPr>
              <a:t>θετική σημασία)</a:t>
            </a:r>
            <a:endParaRPr lang="en-GB" altLang="el-GR" sz="240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827088" y="1196975"/>
            <a:ext cx="6985000" cy="8302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l-GR" sz="2400">
                <a:latin typeface="Bookman Old Style" panose="02050604050505020204" pitchFamily="18" charset="0"/>
              </a:rPr>
              <a:t>I have </a:t>
            </a:r>
            <a:r>
              <a:rPr lang="en-GB" altLang="el-GR" sz="2400">
                <a:solidFill>
                  <a:srgbClr val="FF0000"/>
                </a:solidFill>
                <a:latin typeface="Bookman Old Style" panose="02050604050505020204" pitchFamily="18" charset="0"/>
              </a:rPr>
              <a:t>a little </a:t>
            </a:r>
            <a:r>
              <a:rPr lang="en-GB" altLang="el-GR" sz="2400">
                <a:latin typeface="Bookman Old Style" panose="02050604050505020204" pitchFamily="18" charset="0"/>
              </a:rPr>
              <a:t>money, so I can lend(</a:t>
            </a:r>
            <a:r>
              <a:rPr lang="el-GR" altLang="el-GR" sz="2400">
                <a:latin typeface="Bookman Old Style" panose="02050604050505020204" pitchFamily="18" charset="0"/>
              </a:rPr>
              <a:t>=δανείσω)</a:t>
            </a:r>
            <a:r>
              <a:rPr lang="en-GB" altLang="el-GR" sz="2400">
                <a:latin typeface="Bookman Old Style" panose="02050604050505020204" pitchFamily="18" charset="0"/>
              </a:rPr>
              <a:t> you some.</a:t>
            </a:r>
            <a:endParaRPr lang="en-GB" altLang="el-GR" sz="240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900113" y="2133600"/>
            <a:ext cx="73437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l-GR" sz="2400">
                <a:solidFill>
                  <a:srgbClr val="FF0000"/>
                </a:solidFill>
                <a:latin typeface="Bookman Old Style" panose="02050604050505020204" pitchFamily="18" charset="0"/>
              </a:rPr>
              <a:t>little </a:t>
            </a:r>
            <a:r>
              <a:rPr lang="en-GB" altLang="el-GR" sz="2400">
                <a:latin typeface="Bookman Old Style" panose="02050604050505020204" pitchFamily="18" charset="0"/>
              </a:rPr>
              <a:t>has a </a:t>
            </a:r>
            <a:r>
              <a:rPr lang="en-GB" altLang="el-GR" sz="2400">
                <a:solidFill>
                  <a:srgbClr val="FF0000"/>
                </a:solidFill>
                <a:latin typeface="Bookman Old Style" panose="02050604050505020204" pitchFamily="18" charset="0"/>
              </a:rPr>
              <a:t>negative</a:t>
            </a:r>
            <a:r>
              <a:rPr lang="el-GR" altLang="el-GR" sz="2400">
                <a:solidFill>
                  <a:srgbClr val="FF0000"/>
                </a:solidFill>
                <a:latin typeface="Bookman Old Style" panose="02050604050505020204" pitchFamily="18" charset="0"/>
              </a:rPr>
              <a:t> </a:t>
            </a:r>
            <a:r>
              <a:rPr lang="el-GR" altLang="el-GR" sz="2400">
                <a:latin typeface="Bookman Old Style" panose="02050604050505020204" pitchFamily="18" charset="0"/>
                <a:sym typeface="Wingdings" panose="05000000000000000000" pitchFamily="2" charset="2"/>
              </a:rPr>
              <a:t> </a:t>
            </a:r>
            <a:r>
              <a:rPr lang="en-GB" altLang="el-GR" sz="2400">
                <a:latin typeface="Bookman Old Style" panose="02050604050505020204" pitchFamily="18" charset="0"/>
              </a:rPr>
              <a:t>idea</a:t>
            </a:r>
            <a:r>
              <a:rPr lang="el-GR" altLang="el-GR" sz="2400">
                <a:latin typeface="Bookman Old Style" panose="02050604050505020204" pitchFamily="18" charset="0"/>
              </a:rPr>
              <a:t> (αρνητική σημασία)</a:t>
            </a:r>
            <a:endParaRPr lang="en-GB" altLang="el-GR" sz="240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827088" y="2781300"/>
            <a:ext cx="6985000" cy="4667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l-GR" sz="2400">
                <a:latin typeface="Bookman Old Style" panose="02050604050505020204" pitchFamily="18" charset="0"/>
              </a:rPr>
              <a:t>I have </a:t>
            </a:r>
            <a:r>
              <a:rPr lang="en-GB" altLang="el-GR" sz="2400">
                <a:solidFill>
                  <a:srgbClr val="FF0000"/>
                </a:solidFill>
                <a:latin typeface="Bookman Old Style" panose="02050604050505020204" pitchFamily="18" charset="0"/>
              </a:rPr>
              <a:t>little </a:t>
            </a:r>
            <a:r>
              <a:rPr lang="en-GB" altLang="el-GR" sz="2400">
                <a:latin typeface="Bookman Old Style" panose="02050604050505020204" pitchFamily="18" charset="0"/>
              </a:rPr>
              <a:t>money, so I can’t lend you any.</a:t>
            </a:r>
            <a:endParaRPr lang="en-GB" altLang="el-GR" sz="240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900113" y="3644900"/>
            <a:ext cx="73437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l-GR" sz="2400">
                <a:solidFill>
                  <a:srgbClr val="0000FF"/>
                </a:solidFill>
                <a:latin typeface="Bookman Old Style" panose="02050604050505020204" pitchFamily="18" charset="0"/>
              </a:rPr>
              <a:t>a few</a:t>
            </a:r>
            <a:r>
              <a:rPr lang="en-GB" altLang="el-GR" sz="2400">
                <a:solidFill>
                  <a:srgbClr val="FF0000"/>
                </a:solidFill>
                <a:latin typeface="Bookman Old Style" panose="02050604050505020204" pitchFamily="18" charset="0"/>
              </a:rPr>
              <a:t> </a:t>
            </a:r>
            <a:r>
              <a:rPr lang="en-GB" altLang="el-GR" sz="2400">
                <a:latin typeface="Bookman Old Style" panose="02050604050505020204" pitchFamily="18" charset="0"/>
              </a:rPr>
              <a:t>has a </a:t>
            </a:r>
            <a:r>
              <a:rPr lang="en-GB" altLang="el-GR" sz="2400">
                <a:solidFill>
                  <a:srgbClr val="0000FF"/>
                </a:solidFill>
                <a:latin typeface="Bookman Old Style" panose="02050604050505020204" pitchFamily="18" charset="0"/>
              </a:rPr>
              <a:t>positiv</a:t>
            </a:r>
            <a:r>
              <a:rPr lang="en-US" altLang="el-GR" sz="2400">
                <a:solidFill>
                  <a:srgbClr val="0000FF"/>
                </a:solidFill>
                <a:latin typeface="Bookman Old Style" panose="02050604050505020204" pitchFamily="18" charset="0"/>
              </a:rPr>
              <a:t>e </a:t>
            </a:r>
            <a:r>
              <a:rPr lang="el-GR" altLang="el-GR" sz="2400">
                <a:solidFill>
                  <a:srgbClr val="0000FF"/>
                </a:solidFill>
                <a:latin typeface="Bookman Old Style" panose="02050604050505020204" pitchFamily="18" charset="0"/>
                <a:sym typeface="Wingdings" panose="05000000000000000000" pitchFamily="2" charset="2"/>
              </a:rPr>
              <a:t></a:t>
            </a:r>
            <a:r>
              <a:rPr lang="en-GB" altLang="el-GR" sz="2400">
                <a:latin typeface="Bookman Old Style" panose="02050604050505020204" pitchFamily="18" charset="0"/>
              </a:rPr>
              <a:t> </a:t>
            </a:r>
            <a:r>
              <a:rPr lang="en-GB" altLang="el-GR" sz="2400">
                <a:solidFill>
                  <a:srgbClr val="000000"/>
                </a:solidFill>
                <a:latin typeface="Bookman Old Style" panose="02050604050505020204" pitchFamily="18" charset="0"/>
              </a:rPr>
              <a:t>meaning</a:t>
            </a:r>
            <a:r>
              <a:rPr lang="en-GB" altLang="el-GR" sz="2400">
                <a:solidFill>
                  <a:srgbClr val="000000"/>
                </a:solidFill>
                <a:latin typeface="Bookman Old Style" panose="02050604050505020204" pitchFamily="18" charset="0"/>
                <a:sym typeface="Wingdings" panose="05000000000000000000" pitchFamily="2" charset="2"/>
              </a:rPr>
              <a:t> (</a:t>
            </a:r>
            <a:r>
              <a:rPr lang="el-GR" altLang="el-GR" sz="2400">
                <a:solidFill>
                  <a:srgbClr val="000000"/>
                </a:solidFill>
                <a:latin typeface="Bookman Old Style" panose="02050604050505020204" pitchFamily="18" charset="0"/>
                <a:sym typeface="Wingdings" panose="05000000000000000000" pitchFamily="2" charset="2"/>
              </a:rPr>
              <a:t>θετική σημασία)</a:t>
            </a:r>
            <a:endParaRPr lang="en-GB" altLang="el-GR" sz="240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971550" y="5805488"/>
            <a:ext cx="6913563" cy="46672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l-GR" sz="2400">
                <a:latin typeface="Bookman Old Style" panose="02050604050505020204" pitchFamily="18" charset="0"/>
              </a:rPr>
              <a:t>I’m very lonely; I have </a:t>
            </a:r>
            <a:r>
              <a:rPr lang="en-GB" altLang="el-GR" sz="2400">
                <a:solidFill>
                  <a:srgbClr val="0000FF"/>
                </a:solidFill>
                <a:latin typeface="Bookman Old Style" panose="02050604050505020204" pitchFamily="18" charset="0"/>
              </a:rPr>
              <a:t>few</a:t>
            </a:r>
            <a:r>
              <a:rPr lang="en-GB" altLang="el-GR" sz="2400">
                <a:latin typeface="Bookman Old Style" panose="02050604050505020204" pitchFamily="18" charset="0"/>
              </a:rPr>
              <a:t> friends.</a:t>
            </a:r>
            <a:endParaRPr lang="en-GB" altLang="el-GR" sz="2400">
              <a:solidFill>
                <a:srgbClr val="0000FF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900113" y="4292600"/>
            <a:ext cx="6913562" cy="4619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l-GR" sz="2400">
                <a:latin typeface="Bookman Old Style" panose="02050604050505020204" pitchFamily="18" charset="0"/>
              </a:rPr>
              <a:t>I’m not lonely</a:t>
            </a:r>
            <a:r>
              <a:rPr lang="en-GB" altLang="el-GR" sz="1400">
                <a:latin typeface="Bookman Old Style" panose="02050604050505020204" pitchFamily="18" charset="0"/>
              </a:rPr>
              <a:t>(</a:t>
            </a:r>
            <a:r>
              <a:rPr lang="el-GR" altLang="el-GR" sz="1400">
                <a:latin typeface="Bookman Old Style" panose="02050604050505020204" pitchFamily="18" charset="0"/>
              </a:rPr>
              <a:t>=μοναχικός)</a:t>
            </a:r>
            <a:r>
              <a:rPr lang="en-GB" altLang="el-GR" sz="2400">
                <a:latin typeface="Bookman Old Style" panose="02050604050505020204" pitchFamily="18" charset="0"/>
              </a:rPr>
              <a:t>; I have </a:t>
            </a:r>
            <a:r>
              <a:rPr lang="en-GB" altLang="el-GR" sz="2400">
                <a:solidFill>
                  <a:srgbClr val="0000FF"/>
                </a:solidFill>
                <a:latin typeface="Bookman Old Style" panose="02050604050505020204" pitchFamily="18" charset="0"/>
              </a:rPr>
              <a:t>a</a:t>
            </a:r>
            <a:r>
              <a:rPr lang="en-GB" altLang="el-GR" sz="2400">
                <a:latin typeface="Bookman Old Style" panose="02050604050505020204" pitchFamily="18" charset="0"/>
              </a:rPr>
              <a:t> </a:t>
            </a:r>
            <a:r>
              <a:rPr lang="en-GB" altLang="el-GR" sz="2400">
                <a:solidFill>
                  <a:srgbClr val="0000FF"/>
                </a:solidFill>
                <a:latin typeface="Bookman Old Style" panose="02050604050505020204" pitchFamily="18" charset="0"/>
              </a:rPr>
              <a:t>few</a:t>
            </a:r>
            <a:r>
              <a:rPr lang="en-GB" altLang="el-GR" sz="2400">
                <a:latin typeface="Bookman Old Style" panose="02050604050505020204" pitchFamily="18" charset="0"/>
              </a:rPr>
              <a:t> friends.</a:t>
            </a:r>
            <a:endParaRPr lang="en-GB" altLang="el-GR" sz="2400">
              <a:solidFill>
                <a:srgbClr val="0000FF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1042988" y="5013325"/>
            <a:ext cx="70580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l-GR" sz="2400">
                <a:solidFill>
                  <a:srgbClr val="0000FF"/>
                </a:solidFill>
                <a:latin typeface="Bookman Old Style" panose="02050604050505020204" pitchFamily="18" charset="0"/>
              </a:rPr>
              <a:t>few</a:t>
            </a:r>
            <a:r>
              <a:rPr lang="en-GB" altLang="el-GR" sz="2400">
                <a:solidFill>
                  <a:srgbClr val="FF0000"/>
                </a:solidFill>
                <a:latin typeface="Bookman Old Style" panose="02050604050505020204" pitchFamily="18" charset="0"/>
              </a:rPr>
              <a:t> </a:t>
            </a:r>
            <a:r>
              <a:rPr lang="en-GB" altLang="el-GR" sz="2400">
                <a:latin typeface="Bookman Old Style" panose="02050604050505020204" pitchFamily="18" charset="0"/>
              </a:rPr>
              <a:t>has a </a:t>
            </a:r>
            <a:r>
              <a:rPr lang="en-GB" altLang="el-GR" sz="2400">
                <a:solidFill>
                  <a:srgbClr val="0000FF"/>
                </a:solidFill>
                <a:latin typeface="Bookman Old Style" panose="02050604050505020204" pitchFamily="18" charset="0"/>
              </a:rPr>
              <a:t>negative</a:t>
            </a:r>
            <a:r>
              <a:rPr lang="en-GB" altLang="el-GR" sz="2400">
                <a:latin typeface="Bookman Old Style" panose="02050604050505020204" pitchFamily="18" charset="0"/>
              </a:rPr>
              <a:t> </a:t>
            </a:r>
            <a:r>
              <a:rPr lang="el-GR" altLang="el-GR" sz="2400">
                <a:solidFill>
                  <a:srgbClr val="000000"/>
                </a:solidFill>
                <a:latin typeface="Bookman Old Style" panose="02050604050505020204" pitchFamily="18" charset="0"/>
                <a:sym typeface="Wingdings" panose="05000000000000000000" pitchFamily="2" charset="2"/>
              </a:rPr>
              <a:t> </a:t>
            </a:r>
            <a:r>
              <a:rPr lang="en-GB" altLang="el-GR" sz="2400">
                <a:solidFill>
                  <a:srgbClr val="000000"/>
                </a:solidFill>
                <a:latin typeface="Bookman Old Style" panose="02050604050505020204" pitchFamily="18" charset="0"/>
              </a:rPr>
              <a:t>idea</a:t>
            </a:r>
            <a:r>
              <a:rPr lang="el-GR" altLang="el-GR" sz="2400">
                <a:solidFill>
                  <a:srgbClr val="000000"/>
                </a:solidFill>
                <a:latin typeface="Bookman Old Style" panose="02050604050505020204" pitchFamily="18" charset="0"/>
              </a:rPr>
              <a:t> (αρνητική σημασία)</a:t>
            </a:r>
            <a:endParaRPr lang="en-GB" altLang="el-GR" sz="240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13328" name="Picture 16" descr="MC900435953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3933825"/>
            <a:ext cx="1022350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9" name="Picture 17" descr="MC900435951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692150"/>
            <a:ext cx="1169987" cy="131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0" name="Picture 18" descr="MC900434419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5445125"/>
            <a:ext cx="1189038" cy="87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1" name="Picture 19" descr="MC900434411[1]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420938"/>
            <a:ext cx="941387" cy="105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/>
      <p:bldP spid="13318" grpId="0" animBg="1"/>
      <p:bldP spid="13319" grpId="0"/>
      <p:bldP spid="13320" grpId="0" animBg="1"/>
      <p:bldP spid="13321" grpId="0"/>
      <p:bldP spid="13322" grpId="0" animBg="1"/>
      <p:bldP spid="13324" grpId="0" animBg="1"/>
      <p:bldP spid="133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l-GR" altLang="el-GR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l-GR" altLang="el-GR" smtClean="0"/>
          </a:p>
        </p:txBody>
      </p:sp>
      <p:pic>
        <p:nvPicPr>
          <p:cNvPr id="7172" name="Picture 4" descr="BORDA016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8642350" cy="633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755650" y="908050"/>
            <a:ext cx="5472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l-GR" sz="2400" b="1">
                <a:solidFill>
                  <a:srgbClr val="FF0000"/>
                </a:solidFill>
                <a:latin typeface="Bookman Old Style" panose="02050604050505020204" pitchFamily="18" charset="0"/>
              </a:rPr>
              <a:t>P</a:t>
            </a:r>
            <a:r>
              <a:rPr lang="en-GB" altLang="el-GR" sz="2400" b="1">
                <a:solidFill>
                  <a:srgbClr val="0000FF"/>
                </a:solidFill>
                <a:latin typeface="Bookman Old Style" panose="02050604050505020204" pitchFamily="18" charset="0"/>
              </a:rPr>
              <a:t>r</a:t>
            </a:r>
            <a:r>
              <a:rPr lang="en-GB" altLang="el-GR" sz="2400" b="1">
                <a:solidFill>
                  <a:srgbClr val="FF0000"/>
                </a:solidFill>
                <a:latin typeface="Bookman Old Style" panose="02050604050505020204" pitchFamily="18" charset="0"/>
              </a:rPr>
              <a:t>a</a:t>
            </a:r>
            <a:r>
              <a:rPr lang="en-GB" altLang="el-GR" sz="2400" b="1">
                <a:solidFill>
                  <a:srgbClr val="0000FF"/>
                </a:solidFill>
                <a:latin typeface="Bookman Old Style" panose="02050604050505020204" pitchFamily="18" charset="0"/>
              </a:rPr>
              <a:t>c</a:t>
            </a:r>
            <a:r>
              <a:rPr lang="en-GB" altLang="el-GR" sz="2400" b="1">
                <a:solidFill>
                  <a:srgbClr val="FF0000"/>
                </a:solidFill>
                <a:latin typeface="Bookman Old Style" panose="02050604050505020204" pitchFamily="18" charset="0"/>
              </a:rPr>
              <a:t>t</a:t>
            </a:r>
            <a:r>
              <a:rPr lang="en-GB" altLang="el-GR" sz="2400" b="1">
                <a:solidFill>
                  <a:srgbClr val="0000FF"/>
                </a:solidFill>
                <a:latin typeface="Bookman Old Style" panose="02050604050505020204" pitchFamily="18" charset="0"/>
              </a:rPr>
              <a:t>i</a:t>
            </a:r>
            <a:r>
              <a:rPr lang="en-GB" altLang="el-GR" sz="2400" b="1">
                <a:solidFill>
                  <a:srgbClr val="FF0000"/>
                </a:solidFill>
                <a:latin typeface="Bookman Old Style" panose="02050604050505020204" pitchFamily="18" charset="0"/>
              </a:rPr>
              <a:t>c</a:t>
            </a:r>
            <a:r>
              <a:rPr lang="en-GB" altLang="el-GR" sz="2400" b="1">
                <a:solidFill>
                  <a:srgbClr val="0000FF"/>
                </a:solidFill>
                <a:latin typeface="Bookman Old Style" panose="02050604050505020204" pitchFamily="18" charset="0"/>
              </a:rPr>
              <a:t>e</a:t>
            </a:r>
            <a:r>
              <a:rPr lang="en-GB" altLang="el-GR" sz="2400" b="1">
                <a:solidFill>
                  <a:srgbClr val="FF0000"/>
                </a:solidFill>
                <a:latin typeface="Bookman Old Style" panose="02050604050505020204" pitchFamily="18" charset="0"/>
              </a:rPr>
              <a:t>:      a little </a:t>
            </a:r>
            <a:r>
              <a:rPr lang="en-GB" altLang="el-GR" sz="2400" b="1">
                <a:latin typeface="Bookman Old Style" panose="02050604050505020204" pitchFamily="18" charset="0"/>
              </a:rPr>
              <a:t>or </a:t>
            </a:r>
            <a:r>
              <a:rPr lang="en-GB" altLang="el-GR" sz="2400" b="1">
                <a:solidFill>
                  <a:srgbClr val="0000FF"/>
                </a:solidFill>
                <a:latin typeface="Bookman Old Style" panose="02050604050505020204" pitchFamily="18" charset="0"/>
              </a:rPr>
              <a:t>a few?</a:t>
            </a:r>
            <a:endParaRPr lang="en-GB" altLang="el-GR" sz="2400" b="1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755650" y="1628775"/>
            <a:ext cx="7632700" cy="544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l-GR" sz="2400">
                <a:latin typeface="Bookman Old Style" panose="02050604050505020204" pitchFamily="18" charset="0"/>
              </a:rPr>
              <a:t>1- I have to send ____________ emails right now.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l-GR" sz="2400">
                <a:latin typeface="Bookman Old Style" panose="02050604050505020204" pitchFamily="18" charset="0"/>
              </a:rPr>
              <a:t>2- It’s a small town, but it has _________ shops.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l-GR" sz="2400">
                <a:latin typeface="Bookman Old Style" panose="02050604050505020204" pitchFamily="18" charset="0"/>
              </a:rPr>
              <a:t>3- Yuk! This coffee is bitter(</a:t>
            </a:r>
            <a:r>
              <a:rPr lang="el-GR" altLang="el-GR" sz="2400">
                <a:latin typeface="Bookman Old Style" panose="02050604050505020204" pitchFamily="18" charset="0"/>
              </a:rPr>
              <a:t>πικρός)</a:t>
            </a:r>
            <a:r>
              <a:rPr lang="en-US" altLang="el-GR" sz="2400">
                <a:latin typeface="Bookman Old Style" panose="02050604050505020204" pitchFamily="18" charset="0"/>
              </a:rPr>
              <a:t>.</a:t>
            </a:r>
            <a:r>
              <a:rPr lang="el-GR" altLang="el-GR" sz="2400">
                <a:latin typeface="Bookman Old Style" panose="02050604050505020204" pitchFamily="18" charset="0"/>
              </a:rPr>
              <a:t> </a:t>
            </a:r>
            <a:r>
              <a:rPr lang="en-US" altLang="el-GR" sz="2400">
                <a:latin typeface="Bookman Old Style" panose="02050604050505020204" pitchFamily="18" charset="0"/>
              </a:rPr>
              <a:t>There is very</a:t>
            </a:r>
            <a:r>
              <a:rPr lang="en-GB" altLang="el-GR" sz="2400">
                <a:latin typeface="Bookman Old Style" panose="02050604050505020204" pitchFamily="18" charset="0"/>
              </a:rPr>
              <a:t>___________ sugar in</a:t>
            </a:r>
            <a:r>
              <a:rPr lang="en-US" altLang="el-GR" sz="2400">
                <a:latin typeface="Bookman Old Style" panose="02050604050505020204" pitchFamily="18" charset="0"/>
              </a:rPr>
              <a:t> it</a:t>
            </a:r>
            <a:r>
              <a:rPr lang="en-GB" altLang="el-GR" sz="2400">
                <a:latin typeface="Bookman Old Style" panose="02050604050505020204" pitchFamily="18" charset="0"/>
              </a:rPr>
              <a:t>. 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l-GR" sz="2400">
                <a:latin typeface="Bookman Old Style" panose="02050604050505020204" pitchFamily="18" charset="0"/>
              </a:rPr>
              <a:t>4- I can’t go home now. I have to buy _______ things.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l-GR" sz="2400">
                <a:latin typeface="Bookman Old Style" panose="02050604050505020204" pitchFamily="18" charset="0"/>
              </a:rPr>
              <a:t>5- Peter would love to drink ________ milk.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l-GR" sz="2400">
                <a:latin typeface="Bookman Old Style" panose="02050604050505020204" pitchFamily="18" charset="0"/>
              </a:rPr>
              <a:t>6-I saw you with _______ friends  ______ days ago.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l-GR" sz="2400">
                <a:latin typeface="Bookman Old Style" panose="02050604050505020204" pitchFamily="18" charset="0"/>
              </a:rPr>
              <a:t>7- I can’t buy that T-shirt. I have very________ </a:t>
            </a:r>
            <a:r>
              <a:rPr lang="en-US" altLang="el-GR" sz="2400">
                <a:latin typeface="Bookman Old Style" panose="02050604050505020204" pitchFamily="18" charset="0"/>
              </a:rPr>
              <a:t>money</a:t>
            </a:r>
            <a:r>
              <a:rPr lang="en-GB" altLang="el-GR" sz="2400">
                <a:latin typeface="Bookman Old Style" panose="02050604050505020204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endParaRPr lang="en-GB" altLang="el-GR" sz="2400">
              <a:latin typeface="Bookman Old Style" panose="02050604050505020204" pitchFamily="18" charset="0"/>
            </a:endParaRP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1619250" y="3055938"/>
            <a:ext cx="1296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l-GR" sz="2400" b="1">
                <a:solidFill>
                  <a:srgbClr val="FF0000"/>
                </a:solidFill>
                <a:latin typeface="Bookman Old Style" panose="02050604050505020204" pitchFamily="18" charset="0"/>
              </a:rPr>
              <a:t> little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5103813" y="4462463"/>
            <a:ext cx="12969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l-GR" sz="2400" b="1">
                <a:solidFill>
                  <a:srgbClr val="FF0000"/>
                </a:solidFill>
                <a:latin typeface="Bookman Old Style" panose="02050604050505020204" pitchFamily="18" charset="0"/>
              </a:rPr>
              <a:t>a little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3779838" y="1628775"/>
            <a:ext cx="12969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l-GR" sz="2400" b="1">
                <a:solidFill>
                  <a:srgbClr val="0000FF"/>
                </a:solidFill>
                <a:latin typeface="Bookman Old Style" panose="02050604050505020204" pitchFamily="18" charset="0"/>
              </a:rPr>
              <a:t>a few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5508625" y="2205038"/>
            <a:ext cx="1296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l-GR" sz="2400" b="1">
                <a:solidFill>
                  <a:srgbClr val="0000FF"/>
                </a:solidFill>
                <a:latin typeface="Bookman Old Style" panose="02050604050505020204" pitchFamily="18" charset="0"/>
              </a:rPr>
              <a:t>a few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6400800" y="3625850"/>
            <a:ext cx="1296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l-GR" sz="2400" b="1">
                <a:solidFill>
                  <a:srgbClr val="0000FF"/>
                </a:solidFill>
                <a:latin typeface="Bookman Old Style" panose="02050604050505020204" pitchFamily="18" charset="0"/>
              </a:rPr>
              <a:t>a few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3440113" y="5040313"/>
            <a:ext cx="12969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l-GR" sz="2400" b="1">
                <a:solidFill>
                  <a:srgbClr val="0000FF"/>
                </a:solidFill>
                <a:latin typeface="Bookman Old Style" panose="02050604050505020204" pitchFamily="18" charset="0"/>
              </a:rPr>
              <a:t>a few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5718175" y="5105400"/>
            <a:ext cx="1296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l-GR" sz="2400" b="1">
                <a:solidFill>
                  <a:srgbClr val="0000FF"/>
                </a:solidFill>
                <a:latin typeface="Bookman Old Style" panose="02050604050505020204" pitchFamily="18" charset="0"/>
              </a:rPr>
              <a:t>a few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6335713" y="5643563"/>
            <a:ext cx="12969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l-GR" sz="2400" b="1">
                <a:solidFill>
                  <a:srgbClr val="FF0000"/>
                </a:solidFill>
                <a:latin typeface="Bookman Old Style" panose="02050604050505020204" pitchFamily="18" charset="0"/>
              </a:rPr>
              <a:t> little</a:t>
            </a:r>
          </a:p>
        </p:txBody>
      </p:sp>
      <p:pic>
        <p:nvPicPr>
          <p:cNvPr id="7183" name="Picture 15" descr="MC900434403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333375"/>
            <a:ext cx="1003300" cy="140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2" name="Picture 16" descr="MC900437561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5756275"/>
            <a:ext cx="1787525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/>
      <p:bldP spid="14344" grpId="0"/>
      <p:bldP spid="14345" grpId="0"/>
      <p:bldP spid="14346" grpId="0"/>
      <p:bldP spid="14347" grpId="0"/>
      <p:bldP spid="14348" grpId="0"/>
      <p:bldP spid="14349" grpId="0"/>
      <p:bldP spid="143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l-GR" altLang="el-GR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l-GR" altLang="el-GR" smtClean="0"/>
          </a:p>
        </p:txBody>
      </p:sp>
      <p:pic>
        <p:nvPicPr>
          <p:cNvPr id="8196" name="Picture 4" descr="BORDA016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8642350" cy="633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755650" y="908050"/>
            <a:ext cx="7056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l-GR" sz="2400" b="1">
                <a:solidFill>
                  <a:srgbClr val="FF0000"/>
                </a:solidFill>
                <a:latin typeface="Bookman Old Style" panose="02050604050505020204" pitchFamily="18" charset="0"/>
              </a:rPr>
              <a:t>P</a:t>
            </a:r>
            <a:r>
              <a:rPr lang="en-GB" altLang="el-GR" sz="2400" b="1">
                <a:solidFill>
                  <a:srgbClr val="0000FF"/>
                </a:solidFill>
                <a:latin typeface="Bookman Old Style" panose="02050604050505020204" pitchFamily="18" charset="0"/>
              </a:rPr>
              <a:t>r</a:t>
            </a:r>
            <a:r>
              <a:rPr lang="en-GB" altLang="el-GR" sz="2400" b="1">
                <a:solidFill>
                  <a:srgbClr val="FF0000"/>
                </a:solidFill>
                <a:latin typeface="Bookman Old Style" panose="02050604050505020204" pitchFamily="18" charset="0"/>
              </a:rPr>
              <a:t>a</a:t>
            </a:r>
            <a:r>
              <a:rPr lang="en-GB" altLang="el-GR" sz="2400" b="1">
                <a:solidFill>
                  <a:srgbClr val="0000FF"/>
                </a:solidFill>
                <a:latin typeface="Bookman Old Style" panose="02050604050505020204" pitchFamily="18" charset="0"/>
              </a:rPr>
              <a:t>c</a:t>
            </a:r>
            <a:r>
              <a:rPr lang="en-GB" altLang="el-GR" sz="2400" b="1">
                <a:solidFill>
                  <a:srgbClr val="FF0000"/>
                </a:solidFill>
                <a:latin typeface="Bookman Old Style" panose="02050604050505020204" pitchFamily="18" charset="0"/>
              </a:rPr>
              <a:t>t</a:t>
            </a:r>
            <a:r>
              <a:rPr lang="en-GB" altLang="el-GR" sz="2400" b="1">
                <a:solidFill>
                  <a:srgbClr val="0000FF"/>
                </a:solidFill>
                <a:latin typeface="Bookman Old Style" panose="02050604050505020204" pitchFamily="18" charset="0"/>
              </a:rPr>
              <a:t>i</a:t>
            </a:r>
            <a:r>
              <a:rPr lang="en-GB" altLang="el-GR" sz="2400" b="1">
                <a:solidFill>
                  <a:srgbClr val="FF0000"/>
                </a:solidFill>
                <a:latin typeface="Bookman Old Style" panose="02050604050505020204" pitchFamily="18" charset="0"/>
              </a:rPr>
              <a:t>c</a:t>
            </a:r>
            <a:r>
              <a:rPr lang="en-GB" altLang="el-GR" sz="2400" b="1">
                <a:solidFill>
                  <a:srgbClr val="0000FF"/>
                </a:solidFill>
                <a:latin typeface="Bookman Old Style" panose="02050604050505020204" pitchFamily="18" charset="0"/>
              </a:rPr>
              <a:t>e</a:t>
            </a:r>
            <a:r>
              <a:rPr lang="en-GB" altLang="el-GR" sz="2400" b="1">
                <a:latin typeface="Bookman Old Style" panose="02050604050505020204" pitchFamily="18" charset="0"/>
              </a:rPr>
              <a:t>:</a:t>
            </a:r>
            <a:r>
              <a:rPr lang="en-GB" altLang="el-GR" sz="2400" b="1">
                <a:solidFill>
                  <a:srgbClr val="FF0000"/>
                </a:solidFill>
                <a:latin typeface="Bookman Old Style" panose="02050604050505020204" pitchFamily="18" charset="0"/>
              </a:rPr>
              <a:t>  little</a:t>
            </a:r>
            <a:r>
              <a:rPr lang="en-GB" altLang="el-GR" sz="2400" b="1">
                <a:latin typeface="Bookman Old Style" panose="02050604050505020204" pitchFamily="18" charset="0"/>
              </a:rPr>
              <a:t>,</a:t>
            </a:r>
            <a:r>
              <a:rPr lang="en-GB" altLang="el-GR" sz="2400" b="1">
                <a:solidFill>
                  <a:srgbClr val="FF0000"/>
                </a:solidFill>
                <a:latin typeface="Bookman Old Style" panose="02050604050505020204" pitchFamily="18" charset="0"/>
              </a:rPr>
              <a:t> a little </a:t>
            </a:r>
            <a:r>
              <a:rPr lang="en-GB" altLang="el-GR" sz="2400" b="1">
                <a:latin typeface="Bookman Old Style" panose="02050604050505020204" pitchFamily="18" charset="0"/>
              </a:rPr>
              <a:t>, </a:t>
            </a:r>
            <a:r>
              <a:rPr lang="en-GB" altLang="el-GR" sz="2400" b="1">
                <a:solidFill>
                  <a:srgbClr val="0000FF"/>
                </a:solidFill>
                <a:latin typeface="Bookman Old Style" panose="02050604050505020204" pitchFamily="18" charset="0"/>
              </a:rPr>
              <a:t>few </a:t>
            </a:r>
            <a:r>
              <a:rPr lang="en-GB" altLang="el-GR" sz="2400" b="1">
                <a:latin typeface="Bookman Old Style" panose="02050604050505020204" pitchFamily="18" charset="0"/>
              </a:rPr>
              <a:t>or </a:t>
            </a:r>
            <a:r>
              <a:rPr lang="en-GB" altLang="el-GR" sz="2400" b="1">
                <a:solidFill>
                  <a:srgbClr val="0000FF"/>
                </a:solidFill>
                <a:latin typeface="Bookman Old Style" panose="02050604050505020204" pitchFamily="18" charset="0"/>
              </a:rPr>
              <a:t>a few </a:t>
            </a:r>
            <a:r>
              <a:rPr lang="en-GB" altLang="el-GR" sz="2400" b="1">
                <a:latin typeface="Bookman Old Style" panose="02050604050505020204" pitchFamily="18" charset="0"/>
              </a:rPr>
              <a:t>?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755650" y="1628775"/>
            <a:ext cx="7632700" cy="526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l-GR" sz="2400">
                <a:latin typeface="Bookman Old Style" panose="02050604050505020204" pitchFamily="18" charset="0"/>
              </a:rPr>
              <a:t>1-John is so lazy! He does _________ work.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l-GR" sz="2400">
                <a:latin typeface="Bookman Old Style" panose="02050604050505020204" pitchFamily="18" charset="0"/>
              </a:rPr>
              <a:t>2-There are_______ eggs. Let’s buy some.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l-GR" sz="2400">
                <a:latin typeface="Bookman Old Style" panose="02050604050505020204" pitchFamily="18" charset="0"/>
              </a:rPr>
              <a:t>3- I’m not rich but I have ________ money and _______ houses.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l-GR" sz="2400">
                <a:latin typeface="Bookman Old Style" panose="02050604050505020204" pitchFamily="18" charset="0"/>
              </a:rPr>
              <a:t>4- This village is too small. There are ______ places to go and have fun.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l-GR" sz="2400">
                <a:latin typeface="Bookman Old Style" panose="02050604050505020204" pitchFamily="18" charset="0"/>
              </a:rPr>
              <a:t>5- I don’t know what to do. I need _______ time to think.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l-GR" sz="2400">
                <a:latin typeface="Bookman Old Style" panose="02050604050505020204" pitchFamily="18" charset="0"/>
              </a:rPr>
              <a:t>6-It’s just a small party. I bought _______ food and invited _______ friends.</a:t>
            </a:r>
          </a:p>
          <a:p>
            <a:pPr eaLnBrk="1" hangingPunct="1">
              <a:spcBef>
                <a:spcPct val="50000"/>
              </a:spcBef>
            </a:pPr>
            <a:endParaRPr lang="en-GB" altLang="el-GR" sz="2400">
              <a:latin typeface="Bookman Old Style" panose="02050604050505020204" pitchFamily="18" charset="0"/>
            </a:endParaRP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4859338" y="1628775"/>
            <a:ext cx="12969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l-GR" sz="2400" b="1">
                <a:solidFill>
                  <a:srgbClr val="FF0000"/>
                </a:solidFill>
                <a:latin typeface="Bookman Old Style" panose="02050604050505020204" pitchFamily="18" charset="0"/>
              </a:rPr>
              <a:t>little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2771775" y="2090738"/>
            <a:ext cx="1296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l-GR" sz="2400" b="1">
                <a:solidFill>
                  <a:srgbClr val="0000FF"/>
                </a:solidFill>
                <a:latin typeface="Bookman Old Style" panose="02050604050505020204" pitchFamily="18" charset="0"/>
              </a:rPr>
              <a:t>few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971550" y="3068638"/>
            <a:ext cx="1296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l-GR" sz="2400" b="1">
                <a:solidFill>
                  <a:srgbClr val="0000FF"/>
                </a:solidFill>
                <a:latin typeface="Bookman Old Style" panose="02050604050505020204" pitchFamily="18" charset="0"/>
              </a:rPr>
              <a:t>a few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4716463" y="2708275"/>
            <a:ext cx="12969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l-GR" sz="2400" b="1">
                <a:solidFill>
                  <a:srgbClr val="FF0000"/>
                </a:solidFill>
                <a:latin typeface="Bookman Old Style" panose="02050604050505020204" pitchFamily="18" charset="0"/>
              </a:rPr>
              <a:t>a little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6443663" y="3644900"/>
            <a:ext cx="12969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l-GR" sz="2400" b="1">
                <a:solidFill>
                  <a:srgbClr val="0000FF"/>
                </a:solidFill>
                <a:latin typeface="Bookman Old Style" panose="02050604050505020204" pitchFamily="18" charset="0"/>
              </a:rPr>
              <a:t>few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5867400" y="4508500"/>
            <a:ext cx="1296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l-GR" sz="2400" b="1">
                <a:solidFill>
                  <a:srgbClr val="FF0000"/>
                </a:solidFill>
                <a:latin typeface="Bookman Old Style" panose="02050604050505020204" pitchFamily="18" charset="0"/>
              </a:rPr>
              <a:t>a little</a:t>
            </a: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5867400" y="5445125"/>
            <a:ext cx="1296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l-GR" sz="2400" b="1">
                <a:solidFill>
                  <a:srgbClr val="FF0000"/>
                </a:solidFill>
                <a:latin typeface="Bookman Old Style" panose="02050604050505020204" pitchFamily="18" charset="0"/>
              </a:rPr>
              <a:t>a little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2627313" y="5805488"/>
            <a:ext cx="12969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l-GR" sz="2400" b="1">
                <a:solidFill>
                  <a:srgbClr val="0000FF"/>
                </a:solidFill>
                <a:latin typeface="Bookman Old Style" panose="02050604050505020204" pitchFamily="18" charset="0"/>
              </a:rPr>
              <a:t>a few</a:t>
            </a:r>
          </a:p>
        </p:txBody>
      </p:sp>
      <p:pic>
        <p:nvPicPr>
          <p:cNvPr id="15377" name="Picture 17" descr="MC900434401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620713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/>
      <p:bldP spid="15368" grpId="0"/>
      <p:bldP spid="15369" grpId="0"/>
      <p:bldP spid="15370" grpId="0"/>
      <p:bldP spid="15371" grpId="0"/>
      <p:bldP spid="15372" grpId="0"/>
      <p:bldP spid="15373" grpId="0"/>
      <p:bldP spid="1537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BORDA016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8642350" cy="633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6" descr="MC900438465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196975"/>
            <a:ext cx="6400800" cy="342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4868863"/>
            <a:ext cx="1882775" cy="145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755650" y="908050"/>
            <a:ext cx="70564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l-GR" sz="2400">
                <a:latin typeface="Bookman Old Style" panose="02050604050505020204" pitchFamily="18" charset="0"/>
              </a:rPr>
              <a:t>Our English is really good. We make </a:t>
            </a:r>
            <a:r>
              <a:rPr lang="en-GB" altLang="el-GR" sz="2400" b="1">
                <a:solidFill>
                  <a:srgbClr val="0000FF"/>
                </a:solidFill>
                <a:latin typeface="Bookman Old Style" panose="02050604050505020204" pitchFamily="18" charset="0"/>
              </a:rPr>
              <a:t>very few</a:t>
            </a:r>
            <a:r>
              <a:rPr lang="en-GB" altLang="el-GR" sz="2400">
                <a:latin typeface="Bookman Old Style" panose="02050604050505020204" pitchFamily="18" charset="0"/>
              </a:rPr>
              <a:t> mistakes.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5" grpId="0"/>
    </p:bld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503</Words>
  <Application>Microsoft Office PowerPoint</Application>
  <PresentationFormat>Προβολή στην οθόνη (4:3)</PresentationFormat>
  <Paragraphs>66</Paragraphs>
  <Slides>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3" baseType="lpstr">
      <vt:lpstr>Arial</vt:lpstr>
      <vt:lpstr>Calibri</vt:lpstr>
      <vt:lpstr>Bookman Old Style</vt:lpstr>
      <vt:lpstr>Wingdings</vt:lpstr>
      <vt:lpstr>Design padrão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>casa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Simone</dc:creator>
  <cp:lastModifiedBy>QUEST</cp:lastModifiedBy>
  <cp:revision>9</cp:revision>
  <dcterms:created xsi:type="dcterms:W3CDTF">2010-08-27T18:56:00Z</dcterms:created>
  <dcterms:modified xsi:type="dcterms:W3CDTF">2020-04-06T19:10:41Z</dcterms:modified>
</cp:coreProperties>
</file>