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71" r:id="rId5"/>
    <p:sldId id="274" r:id="rId6"/>
    <p:sldId id="275" r:id="rId7"/>
    <p:sldId id="272" r:id="rId8"/>
    <p:sldId id="273" r:id="rId9"/>
    <p:sldId id="276" r:id="rId10"/>
    <p:sldId id="270" r:id="rId1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835B5127-1ADC-4592-B383-96AFB57634F0}" type="datetimeFigureOut">
              <a:rPr lang="el-GR" smtClean="0"/>
              <a:t>24/7/2018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30B49A4-641E-4669-BD02-29825AD3695F}" type="slidenum">
              <a:rPr lang="el-GR" smtClean="0"/>
              <a:t>‹#›</a:t>
            </a:fld>
            <a:endParaRPr lang="el-G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05835151"/>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835B5127-1ADC-4592-B383-96AFB57634F0}" type="datetimeFigureOut">
              <a:rPr lang="el-GR" smtClean="0"/>
              <a:t>24/7/2018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30B49A4-641E-4669-BD02-29825AD3695F}" type="slidenum">
              <a:rPr lang="el-GR" smtClean="0"/>
              <a:t>‹#›</a:t>
            </a:fld>
            <a:endParaRPr lang="el-GR"/>
          </a:p>
        </p:txBody>
      </p:sp>
    </p:spTree>
    <p:extLst>
      <p:ext uri="{BB962C8B-B14F-4D97-AF65-F5344CB8AC3E}">
        <p14:creationId xmlns:p14="http://schemas.microsoft.com/office/powerpoint/2010/main" val="2028470408"/>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35B5127-1ADC-4592-B383-96AFB57634F0}" type="datetimeFigureOut">
              <a:rPr lang="el-GR" smtClean="0"/>
              <a:t>24/7/2018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30B49A4-641E-4669-BD02-29825AD3695F}" type="slidenum">
              <a:rPr lang="el-GR" smtClean="0"/>
              <a:t>‹#›</a:t>
            </a:fld>
            <a:endParaRPr lang="el-GR"/>
          </a:p>
        </p:txBody>
      </p:sp>
    </p:spTree>
    <p:extLst>
      <p:ext uri="{BB962C8B-B14F-4D97-AF65-F5344CB8AC3E}">
        <p14:creationId xmlns:p14="http://schemas.microsoft.com/office/powerpoint/2010/main" val="3403607132"/>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35B5127-1ADC-4592-B383-96AFB57634F0}" type="datetimeFigureOut">
              <a:rPr lang="el-GR" smtClean="0"/>
              <a:t>24/7/2018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30B49A4-641E-4669-BD02-29825AD3695F}" type="slidenum">
              <a:rPr lang="el-GR" smtClean="0"/>
              <a:t>‹#›</a:t>
            </a:fld>
            <a:endParaRPr lang="el-G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217206"/>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35B5127-1ADC-4592-B383-96AFB57634F0}" type="datetimeFigureOut">
              <a:rPr lang="el-GR" smtClean="0"/>
              <a:t>24/7/2018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30B49A4-641E-4669-BD02-29825AD3695F}" type="slidenum">
              <a:rPr lang="el-GR" smtClean="0"/>
              <a:t>‹#›</a:t>
            </a:fld>
            <a:endParaRPr lang="el-GR"/>
          </a:p>
        </p:txBody>
      </p:sp>
    </p:spTree>
    <p:extLst>
      <p:ext uri="{BB962C8B-B14F-4D97-AF65-F5344CB8AC3E}">
        <p14:creationId xmlns:p14="http://schemas.microsoft.com/office/powerpoint/2010/main" val="1989435874"/>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smtClean="0"/>
              <a:t>Στυλ υποδείγματος κειμένου</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35B5127-1ADC-4592-B383-96AFB57634F0}" type="datetimeFigureOut">
              <a:rPr lang="el-GR" smtClean="0"/>
              <a:t>24/7/2018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30B49A4-641E-4669-BD02-29825AD3695F}" type="slidenum">
              <a:rPr lang="el-GR" smtClean="0"/>
              <a:t>‹#›</a:t>
            </a:fld>
            <a:endParaRPr lang="el-G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76860710"/>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l-GR" smtClean="0"/>
              <a:t>Στυλ κύριου τίτλου</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smtClean="0"/>
              <a:t>Στυλ υποδείγματος κειμένου</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35B5127-1ADC-4592-B383-96AFB57634F0}" type="datetimeFigureOut">
              <a:rPr lang="el-GR" smtClean="0"/>
              <a:t>24/7/2018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30B49A4-641E-4669-BD02-29825AD3695F}" type="slidenum">
              <a:rPr lang="el-GR" smtClean="0"/>
              <a:t>‹#›</a:t>
            </a:fld>
            <a:endParaRPr lang="el-GR"/>
          </a:p>
        </p:txBody>
      </p:sp>
    </p:spTree>
    <p:extLst>
      <p:ext uri="{BB962C8B-B14F-4D97-AF65-F5344CB8AC3E}">
        <p14:creationId xmlns:p14="http://schemas.microsoft.com/office/powerpoint/2010/main" val="1944391737"/>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35B5127-1ADC-4592-B383-96AFB57634F0}" type="datetimeFigureOut">
              <a:rPr lang="el-GR" smtClean="0"/>
              <a:t>24/7/2018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30B49A4-641E-4669-BD02-29825AD3695F}" type="slidenum">
              <a:rPr lang="el-GR" smtClean="0"/>
              <a:t>‹#›</a:t>
            </a:fld>
            <a:endParaRPr lang="el-GR"/>
          </a:p>
        </p:txBody>
      </p:sp>
    </p:spTree>
    <p:extLst>
      <p:ext uri="{BB962C8B-B14F-4D97-AF65-F5344CB8AC3E}">
        <p14:creationId xmlns:p14="http://schemas.microsoft.com/office/powerpoint/2010/main" val="1078099715"/>
      </p:ext>
    </p:extLst>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35B5127-1ADC-4592-B383-96AFB57634F0}" type="datetimeFigureOut">
              <a:rPr lang="el-GR" smtClean="0"/>
              <a:t>24/7/2018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30B49A4-641E-4669-BD02-29825AD3695F}" type="slidenum">
              <a:rPr lang="el-GR" smtClean="0"/>
              <a:t>‹#›</a:t>
            </a:fld>
            <a:endParaRPr lang="el-GR"/>
          </a:p>
        </p:txBody>
      </p:sp>
    </p:spTree>
    <p:extLst>
      <p:ext uri="{BB962C8B-B14F-4D97-AF65-F5344CB8AC3E}">
        <p14:creationId xmlns:p14="http://schemas.microsoft.com/office/powerpoint/2010/main" val="550426714"/>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nchor="ct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35B5127-1ADC-4592-B383-96AFB57634F0}" type="datetimeFigureOut">
              <a:rPr lang="el-GR" smtClean="0"/>
              <a:t>24/7/2018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30B49A4-641E-4669-BD02-29825AD3695F}" type="slidenum">
              <a:rPr lang="el-GR" smtClean="0"/>
              <a:t>‹#›</a:t>
            </a:fld>
            <a:endParaRPr lang="el-GR"/>
          </a:p>
        </p:txBody>
      </p:sp>
    </p:spTree>
    <p:extLst>
      <p:ext uri="{BB962C8B-B14F-4D97-AF65-F5344CB8AC3E}">
        <p14:creationId xmlns:p14="http://schemas.microsoft.com/office/powerpoint/2010/main" val="602991412"/>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35B5127-1ADC-4592-B383-96AFB57634F0}" type="datetimeFigureOut">
              <a:rPr lang="el-GR" smtClean="0"/>
              <a:t>24/7/2018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30B49A4-641E-4669-BD02-29825AD3695F}" type="slidenum">
              <a:rPr lang="el-GR" smtClean="0"/>
              <a:t>‹#›</a:t>
            </a:fld>
            <a:endParaRPr lang="el-GR"/>
          </a:p>
        </p:txBody>
      </p:sp>
    </p:spTree>
    <p:extLst>
      <p:ext uri="{BB962C8B-B14F-4D97-AF65-F5344CB8AC3E}">
        <p14:creationId xmlns:p14="http://schemas.microsoft.com/office/powerpoint/2010/main" val="2793275103"/>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835B5127-1ADC-4592-B383-96AFB57634F0}" type="datetimeFigureOut">
              <a:rPr lang="el-GR" smtClean="0"/>
              <a:t>24/7/2018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30B49A4-641E-4669-BD02-29825AD3695F}" type="slidenum">
              <a:rPr lang="el-GR" smtClean="0"/>
              <a:t>‹#›</a:t>
            </a:fld>
            <a:endParaRPr lang="el-GR"/>
          </a:p>
        </p:txBody>
      </p:sp>
    </p:spTree>
    <p:extLst>
      <p:ext uri="{BB962C8B-B14F-4D97-AF65-F5344CB8AC3E}">
        <p14:creationId xmlns:p14="http://schemas.microsoft.com/office/powerpoint/2010/main" val="3514344681"/>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835B5127-1ADC-4592-B383-96AFB57634F0}" type="datetimeFigureOut">
              <a:rPr lang="el-GR" smtClean="0"/>
              <a:t>24/7/2018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30B49A4-641E-4669-BD02-29825AD3695F}" type="slidenum">
              <a:rPr lang="el-GR" smtClean="0"/>
              <a:t>‹#›</a:t>
            </a:fld>
            <a:endParaRPr lang="el-GR"/>
          </a:p>
        </p:txBody>
      </p:sp>
    </p:spTree>
    <p:extLst>
      <p:ext uri="{BB962C8B-B14F-4D97-AF65-F5344CB8AC3E}">
        <p14:creationId xmlns:p14="http://schemas.microsoft.com/office/powerpoint/2010/main" val="487370716"/>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835B5127-1ADC-4592-B383-96AFB57634F0}" type="datetimeFigureOut">
              <a:rPr lang="el-GR" smtClean="0"/>
              <a:t>24/7/2018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30B49A4-641E-4669-BD02-29825AD3695F}" type="slidenum">
              <a:rPr lang="el-GR" smtClean="0"/>
              <a:t>‹#›</a:t>
            </a:fld>
            <a:endParaRPr lang="el-GR"/>
          </a:p>
        </p:txBody>
      </p:sp>
    </p:spTree>
    <p:extLst>
      <p:ext uri="{BB962C8B-B14F-4D97-AF65-F5344CB8AC3E}">
        <p14:creationId xmlns:p14="http://schemas.microsoft.com/office/powerpoint/2010/main" val="1486171659"/>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B5127-1ADC-4592-B383-96AFB57634F0}" type="datetimeFigureOut">
              <a:rPr lang="el-GR" smtClean="0"/>
              <a:t>24/7/2018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30B49A4-641E-4669-BD02-29825AD3695F}" type="slidenum">
              <a:rPr lang="el-GR" smtClean="0"/>
              <a:t>‹#›</a:t>
            </a:fld>
            <a:endParaRPr lang="el-GR"/>
          </a:p>
        </p:txBody>
      </p:sp>
    </p:spTree>
    <p:extLst>
      <p:ext uri="{BB962C8B-B14F-4D97-AF65-F5344CB8AC3E}">
        <p14:creationId xmlns:p14="http://schemas.microsoft.com/office/powerpoint/2010/main" val="2454129831"/>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835B5127-1ADC-4592-B383-96AFB57634F0}" type="datetimeFigureOut">
              <a:rPr lang="el-GR" smtClean="0"/>
              <a:t>24/7/2018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30B49A4-641E-4669-BD02-29825AD3695F}" type="slidenum">
              <a:rPr lang="el-GR" smtClean="0"/>
              <a:t>‹#›</a:t>
            </a:fld>
            <a:endParaRPr lang="el-GR"/>
          </a:p>
        </p:txBody>
      </p:sp>
    </p:spTree>
    <p:extLst>
      <p:ext uri="{BB962C8B-B14F-4D97-AF65-F5344CB8AC3E}">
        <p14:creationId xmlns:p14="http://schemas.microsoft.com/office/powerpoint/2010/main" val="1837185693"/>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l-GR" smtClean="0"/>
              <a:t>Στυλ κύριου τίτλου</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835B5127-1ADC-4592-B383-96AFB57634F0}" type="datetimeFigureOut">
              <a:rPr lang="el-GR" smtClean="0"/>
              <a:t>24/7/2018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30B49A4-641E-4669-BD02-29825AD3695F}" type="slidenum">
              <a:rPr lang="el-GR" smtClean="0"/>
              <a:t>‹#›</a:t>
            </a:fld>
            <a:endParaRPr lang="el-GR"/>
          </a:p>
        </p:txBody>
      </p:sp>
    </p:spTree>
    <p:extLst>
      <p:ext uri="{BB962C8B-B14F-4D97-AF65-F5344CB8AC3E}">
        <p14:creationId xmlns:p14="http://schemas.microsoft.com/office/powerpoint/2010/main" val="3523002329"/>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5B5127-1ADC-4592-B383-96AFB57634F0}" type="datetimeFigureOut">
              <a:rPr lang="el-GR" smtClean="0"/>
              <a:t>24/7/2018</a:t>
            </a:fld>
            <a:endParaRPr lang="el-G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l-G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30B49A4-641E-4669-BD02-29825AD3695F}" type="slidenum">
              <a:rPr lang="el-GR" smtClean="0"/>
              <a:t>‹#›</a:t>
            </a:fld>
            <a:endParaRPr lang="el-GR"/>
          </a:p>
        </p:txBody>
      </p:sp>
    </p:spTree>
    <p:extLst>
      <p:ext uri="{BB962C8B-B14F-4D97-AF65-F5344CB8AC3E}">
        <p14:creationId xmlns:p14="http://schemas.microsoft.com/office/powerpoint/2010/main" val="156680083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ransition spd="slow">
    <p:wipe/>
  </p:transition>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7146" y="1019258"/>
            <a:ext cx="4968552" cy="1419225"/>
          </a:xfrm>
          <a:prstGeom prst="rect">
            <a:avLst/>
          </a:prstGeom>
          <a:noFill/>
          <a:ln w="9525">
            <a:solidFill>
              <a:srgbClr val="1F497D">
                <a:lumMod val="50000"/>
              </a:srgb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5698" y="122626"/>
            <a:ext cx="2489275" cy="2315857"/>
          </a:xfrm>
          <a:prstGeom prst="rect">
            <a:avLst/>
          </a:prstGeom>
          <a:noFill/>
          <a:ln w="9525">
            <a:solidFill>
              <a:srgbClr val="1F497D">
                <a:lumMod val="50000"/>
              </a:srgb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024744" y="3214252"/>
            <a:ext cx="8931727" cy="2862322"/>
          </a:xfrm>
          <a:prstGeom prst="rect">
            <a:avLst/>
          </a:prstGeom>
          <a:gradFill rotWithShape="1">
            <a:gsLst>
              <a:gs pos="0">
                <a:srgbClr val="30ACEC">
                  <a:tint val="60000"/>
                  <a:lumMod val="104000"/>
                </a:srgbClr>
              </a:gs>
              <a:gs pos="100000">
                <a:srgbClr val="30ACEC">
                  <a:tint val="84000"/>
                </a:srgbClr>
              </a:gs>
            </a:gsLst>
            <a:lin ang="5400000" scaled="0"/>
          </a:gradFill>
          <a:ln w="9525" cap="rnd" cmpd="sng" algn="ctr">
            <a:solidFill>
              <a:srgbClr val="30ACEC">
                <a:tint val="60000"/>
              </a:srgbClr>
            </a:solidFill>
            <a:prstDash val="solid"/>
          </a:ln>
          <a:effectLst/>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BASIC ACTION 1  (KA1)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LEARNING MOBILITY OF INDIVIDUALS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MOBILITY OF LEARNERS AND STAFF</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SCHOOL EDUCATION STAFF MOBILITY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SECTOR OF SCHOOL EDUCATION</a:t>
            </a:r>
            <a:endParaRPr kumimoji="0" lang="el-GR" sz="36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8165504"/>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4212" y="5296395"/>
            <a:ext cx="8534400" cy="698004"/>
          </a:xfrm>
        </p:spPr>
        <p:txBody>
          <a:bodyPr>
            <a:normAutofit fontScale="90000"/>
          </a:bodyPr>
          <a:lstStyle/>
          <a:p>
            <a:r>
              <a:rPr lang="en-US" dirty="0" smtClean="0"/>
              <a:t>SOURCEs: Wikipedia, </a:t>
            </a:r>
            <a:r>
              <a:rPr lang="en-US" dirty="0" err="1" smtClean="0"/>
              <a:t>unhcr</a:t>
            </a:r>
            <a:r>
              <a:rPr lang="en-US" dirty="0"/>
              <a:t/>
            </a:r>
            <a:br>
              <a:rPr lang="en-US" dirty="0"/>
            </a:br>
            <a:endParaRPr lang="el-GR" dirty="0"/>
          </a:p>
        </p:txBody>
      </p:sp>
      <p:sp>
        <p:nvSpPr>
          <p:cNvPr id="3" name="Θέση περιεχομένου 2"/>
          <p:cNvSpPr>
            <a:spLocks noGrp="1"/>
          </p:cNvSpPr>
          <p:nvPr>
            <p:ph idx="1"/>
          </p:nvPr>
        </p:nvSpPr>
        <p:spPr>
          <a:xfrm>
            <a:off x="1304698" y="767443"/>
            <a:ext cx="8534400" cy="3615267"/>
          </a:xfrm>
        </p:spPr>
        <p:txBody>
          <a:bodyPr>
            <a:noAutofit/>
          </a:bodyPr>
          <a:lstStyle/>
          <a:p>
            <a:pPr algn="ctr"/>
            <a:r>
              <a:rPr lang="en-US" sz="2800" b="1" dirty="0" smtClean="0"/>
              <a:t>Participants-teachers in the Erasmus+ </a:t>
            </a:r>
            <a:r>
              <a:rPr lang="en-US" sz="2800" b="1" dirty="0" err="1" smtClean="0"/>
              <a:t>programme</a:t>
            </a:r>
            <a:r>
              <a:rPr lang="en-US" sz="2800" b="1" dirty="0"/>
              <a:t>,</a:t>
            </a:r>
            <a:endParaRPr lang="en-US" sz="2800" b="1" dirty="0" smtClean="0"/>
          </a:p>
          <a:p>
            <a:pPr algn="ctr"/>
            <a:r>
              <a:rPr lang="en-US" sz="2800" b="1" dirty="0" smtClean="0"/>
              <a:t>“Reading The City”, 3-9 September 2017:</a:t>
            </a:r>
          </a:p>
          <a:p>
            <a:pPr algn="ctr"/>
            <a:r>
              <a:rPr lang="en-US" sz="2800" b="1" dirty="0" err="1" smtClean="0"/>
              <a:t>Chalkia</a:t>
            </a:r>
            <a:r>
              <a:rPr lang="en-US" sz="2800" b="1" dirty="0" smtClean="0"/>
              <a:t> Maria</a:t>
            </a:r>
          </a:p>
          <a:p>
            <a:pPr algn="ctr"/>
            <a:r>
              <a:rPr lang="en-US" sz="2800" b="1" dirty="0" err="1" smtClean="0"/>
              <a:t>Kefala</a:t>
            </a:r>
            <a:r>
              <a:rPr lang="en-US" sz="2800" b="1" dirty="0" smtClean="0"/>
              <a:t> Marina</a:t>
            </a:r>
          </a:p>
          <a:p>
            <a:pPr algn="ctr"/>
            <a:r>
              <a:rPr lang="en-US" sz="2800" b="1" dirty="0" err="1" smtClean="0"/>
              <a:t>Kleidaras</a:t>
            </a:r>
            <a:r>
              <a:rPr lang="en-US" sz="2800" b="1" dirty="0" smtClean="0"/>
              <a:t> George</a:t>
            </a:r>
          </a:p>
          <a:p>
            <a:pPr algn="ctr"/>
            <a:r>
              <a:rPr lang="en-US" sz="2800" b="1" dirty="0" err="1" smtClean="0"/>
              <a:t>Tsagkari</a:t>
            </a:r>
            <a:r>
              <a:rPr lang="en-US" sz="2800" b="1" dirty="0" smtClean="0"/>
              <a:t> Theodora</a:t>
            </a:r>
          </a:p>
        </p:txBody>
      </p:sp>
    </p:spTree>
    <p:extLst>
      <p:ext uri="{BB962C8B-B14F-4D97-AF65-F5344CB8AC3E}">
        <p14:creationId xmlns:p14="http://schemas.microsoft.com/office/powerpoint/2010/main" val="3973064072"/>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2"/>
          <p:cNvSpPr txBox="1">
            <a:spLocks/>
          </p:cNvSpPr>
          <p:nvPr/>
        </p:nvSpPr>
        <p:spPr>
          <a:xfrm>
            <a:off x="1484310" y="1077686"/>
            <a:ext cx="10018713" cy="4713515"/>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285750" marR="0" lvl="0" indent="-285750" algn="l" defTabSz="457200" rtl="0" eaLnBrk="1" fontAlgn="auto" latinLnBrk="0" hangingPunct="1">
              <a:lnSpc>
                <a:spcPct val="100000"/>
              </a:lnSpc>
              <a:spcBef>
                <a:spcPct val="20000"/>
              </a:spcBef>
              <a:spcAft>
                <a:spcPts val="600"/>
              </a:spcAft>
              <a:buClr>
                <a:srgbClr val="30ACEC">
                  <a:lumMod val="75000"/>
                </a:srgbClr>
              </a:buClr>
              <a:buSzPct val="145000"/>
              <a:buFont typeface="Arial"/>
              <a:buChar char="•"/>
              <a:tabLst/>
              <a:defRPr/>
            </a:pPr>
            <a:r>
              <a:rPr lang="en-US" sz="4000" dirty="0" smtClean="0">
                <a:solidFill>
                  <a:prstClr val="black"/>
                </a:solidFill>
                <a:latin typeface="Calibri"/>
              </a:rPr>
              <a:t>“</a:t>
            </a:r>
            <a:r>
              <a:rPr kumimoji="0" lang="en-US" sz="4000" b="0" i="0" u="none" strike="noStrike" kern="1200" cap="none" spc="0" normalizeH="0" baseline="0" noProof="0" dirty="0" smtClean="0">
                <a:ln>
                  <a:noFill/>
                </a:ln>
                <a:solidFill>
                  <a:prstClr val="black"/>
                </a:solidFill>
                <a:effectLst/>
                <a:uLnTx/>
                <a:uFillTx/>
                <a:latin typeface="Calibri"/>
                <a:ea typeface="+mn-ea"/>
                <a:cs typeface="+mn-cs"/>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kumimoji="0" lang="el-GR" sz="4000" b="0" i="0" u="none" strike="noStrike" kern="1200" cap="none" spc="0" normalizeH="0" baseline="0" noProof="0" dirty="0">
              <a:ln>
                <a:noFill/>
              </a:ln>
              <a:solidFill>
                <a:sysClr val="windowText" lastClr="000000"/>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71033888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2"/>
          <p:cNvSpPr txBox="1">
            <a:spLocks/>
          </p:cNvSpPr>
          <p:nvPr/>
        </p:nvSpPr>
        <p:spPr>
          <a:xfrm>
            <a:off x="1484310" y="2666999"/>
            <a:ext cx="10018713" cy="312420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285750" marR="0" lvl="0" indent="-285750" algn="ctr" defTabSz="457200" rtl="0" eaLnBrk="1" fontAlgn="auto" latinLnBrk="0" hangingPunct="1">
              <a:lnSpc>
                <a:spcPct val="100000"/>
              </a:lnSpc>
              <a:spcBef>
                <a:spcPct val="20000"/>
              </a:spcBef>
              <a:spcAft>
                <a:spcPts val="600"/>
              </a:spcAft>
              <a:buClr>
                <a:srgbClr val="30ACEC">
                  <a:lumMod val="75000"/>
                </a:srgbClr>
              </a:buClr>
              <a:buSzPct val="145000"/>
              <a:buFont typeface="Arial"/>
              <a:buChar char="•"/>
              <a:tabLst/>
              <a:defRPr/>
            </a:pPr>
            <a:r>
              <a:rPr kumimoji="0" lang="en-US" sz="4400" b="1" i="0" u="none" strike="noStrike" kern="1200" cap="none" spc="0" normalizeH="0" baseline="0" noProof="0" dirty="0" smtClean="0">
                <a:ln>
                  <a:noFill/>
                </a:ln>
                <a:solidFill>
                  <a:srgbClr val="30ACEC">
                    <a:lumMod val="50000"/>
                  </a:srgbClr>
                </a:solidFill>
                <a:effectLst/>
                <a:uLnTx/>
                <a:uFillTx/>
                <a:latin typeface="Calibri" panose="020F0502020204030204" pitchFamily="34" charset="0"/>
                <a:ea typeface="+mn-ea"/>
                <a:cs typeface="Calibri" panose="020F0502020204030204" pitchFamily="34" charset="0"/>
              </a:rPr>
              <a:t>Mobility </a:t>
            </a:r>
            <a:r>
              <a:rPr kumimoji="0" lang="en-US" sz="4400" b="1" i="0" u="none" strike="noStrike" kern="1200" cap="none" spc="0" normalizeH="0" baseline="0" noProof="0" dirty="0" err="1" smtClean="0">
                <a:ln>
                  <a:noFill/>
                </a:ln>
                <a:solidFill>
                  <a:srgbClr val="30ACEC">
                    <a:lumMod val="50000"/>
                  </a:srgbClr>
                </a:solidFill>
                <a:effectLst/>
                <a:uLnTx/>
                <a:uFillTx/>
                <a:latin typeface="Calibri" panose="020F0502020204030204" pitchFamily="34" charset="0"/>
                <a:ea typeface="+mn-ea"/>
                <a:cs typeface="Calibri" panose="020F0502020204030204" pitchFamily="34" charset="0"/>
              </a:rPr>
              <a:t>Programme</a:t>
            </a:r>
            <a:endParaRPr kumimoji="0" lang="en-US" sz="4400" b="1" i="0" u="none" strike="noStrike" kern="1200" cap="none" spc="0" normalizeH="0" baseline="0" noProof="0" dirty="0" smtClean="0">
              <a:ln>
                <a:noFill/>
              </a:ln>
              <a:solidFill>
                <a:srgbClr val="30ACEC">
                  <a:lumMod val="50000"/>
                </a:srgbClr>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a:buNone/>
              <a:tabLst/>
              <a:defRPr/>
            </a:pPr>
            <a:r>
              <a:rPr kumimoji="0" lang="el-GR" sz="4400" b="1" i="0" u="none" strike="noStrike" kern="1200" cap="none" spc="0" normalizeH="0" baseline="0" noProof="0" dirty="0" smtClean="0">
                <a:ln>
                  <a:noFill/>
                </a:ln>
                <a:solidFill>
                  <a:srgbClr val="30ACEC">
                    <a:lumMod val="50000"/>
                  </a:srgbClr>
                </a:solidFill>
                <a:effectLst/>
                <a:uLnTx/>
                <a:uFillTx/>
                <a:latin typeface="Calibri" panose="020F0502020204030204" pitchFamily="34" charset="0"/>
                <a:ea typeface="+mn-ea"/>
                <a:cs typeface="Calibri" panose="020F0502020204030204" pitchFamily="34" charset="0"/>
              </a:rPr>
              <a:t>«</a:t>
            </a:r>
            <a:r>
              <a:rPr kumimoji="0" lang="en-US" sz="4400" b="1" i="0" u="none" strike="noStrike" kern="1200" cap="none" spc="0" normalizeH="0" baseline="0" noProof="0" dirty="0" smtClean="0">
                <a:ln>
                  <a:noFill/>
                </a:ln>
                <a:solidFill>
                  <a:srgbClr val="30ACEC">
                    <a:lumMod val="50000"/>
                  </a:srgbClr>
                </a:solidFill>
                <a:effectLst/>
                <a:uLnTx/>
                <a:uFillTx/>
                <a:latin typeface="Calibri" panose="020F0502020204030204" pitchFamily="34" charset="0"/>
                <a:ea typeface="+mn-ea"/>
                <a:cs typeface="Calibri" panose="020F0502020204030204" pitchFamily="34" charset="0"/>
              </a:rPr>
              <a:t>Reading the city: Tuscany</a:t>
            </a:r>
            <a:r>
              <a:rPr kumimoji="0" lang="el-GR" sz="4400" b="1" i="0" u="none" strike="noStrike" kern="1200" cap="none" spc="0" normalizeH="0" baseline="0" noProof="0" dirty="0" smtClean="0">
                <a:ln>
                  <a:noFill/>
                </a:ln>
                <a:solidFill>
                  <a:srgbClr val="30ACEC">
                    <a:lumMod val="50000"/>
                  </a:srgbClr>
                </a:solidFill>
                <a:effectLst/>
                <a:uLnTx/>
                <a:uFillTx/>
                <a:latin typeface="Calibri" panose="020F0502020204030204" pitchFamily="34" charset="0"/>
                <a:ea typeface="+mn-ea"/>
                <a:cs typeface="Calibri" panose="020F0502020204030204" pitchFamily="34" charset="0"/>
              </a:rPr>
              <a:t>»</a:t>
            </a:r>
          </a:p>
          <a:p>
            <a:pPr marL="0" marR="0" lvl="0" indent="0" algn="ctr" defTabSz="914400" rtl="0" eaLnBrk="1" fontAlgn="auto" latinLnBrk="0" hangingPunct="1">
              <a:lnSpc>
                <a:spcPct val="100000"/>
              </a:lnSpc>
              <a:spcBef>
                <a:spcPct val="20000"/>
              </a:spcBef>
              <a:spcAft>
                <a:spcPts val="0"/>
              </a:spcAft>
              <a:buClrTx/>
              <a:buSzTx/>
              <a:buFont typeface="Arial"/>
              <a:buNone/>
              <a:tabLst/>
              <a:defRPr/>
            </a:pPr>
            <a:r>
              <a:rPr kumimoji="0" lang="en-US" sz="4400" b="1" i="0" u="none" strike="noStrike" kern="1200" cap="none" spc="0" normalizeH="0" baseline="0" noProof="0" dirty="0" smtClean="0">
                <a:ln>
                  <a:noFill/>
                </a:ln>
                <a:solidFill>
                  <a:srgbClr val="30ACEC">
                    <a:lumMod val="50000"/>
                  </a:srgbClr>
                </a:solidFill>
                <a:effectLst/>
                <a:uLnTx/>
                <a:uFillTx/>
                <a:latin typeface="Calibri" panose="020F0502020204030204" pitchFamily="34" charset="0"/>
                <a:ea typeface="+mn-ea"/>
                <a:cs typeface="Calibri" panose="020F0502020204030204" pitchFamily="34" charset="0"/>
              </a:rPr>
              <a:t>3-9 September2017</a:t>
            </a:r>
            <a:endParaRPr kumimoji="0" lang="el-GR" sz="4400" b="1" i="0" u="none" strike="noStrike" kern="1200" cap="none" spc="0" normalizeH="0" baseline="0" noProof="0" dirty="0">
              <a:ln>
                <a:noFill/>
              </a:ln>
              <a:solidFill>
                <a:srgbClr val="30ACEC">
                  <a:lumMod val="50000"/>
                </a:srgbClr>
              </a:solidFill>
              <a:effectLst/>
              <a:uLnTx/>
              <a:uFillTx/>
              <a:latin typeface="Calibri" panose="020F0502020204030204" pitchFamily="34" charset="0"/>
              <a:ea typeface="+mn-ea"/>
              <a:cs typeface="Calibri" panose="020F0502020204030204" pitchFamily="34" charset="0"/>
            </a:endParaRPr>
          </a:p>
        </p:txBody>
      </p:sp>
      <p:sp>
        <p:nvSpPr>
          <p:cNvPr id="5" name="Τίτλος 1"/>
          <p:cNvSpPr txBox="1">
            <a:spLocks/>
          </p:cNvSpPr>
          <p:nvPr/>
        </p:nvSpPr>
        <p:spPr>
          <a:xfrm>
            <a:off x="1484311" y="685800"/>
            <a:ext cx="10018713" cy="1752599"/>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w="3175" cmpd="sng">
                  <a:noFill/>
                </a:ln>
                <a:solidFill>
                  <a:srgbClr val="30ACEC">
                    <a:lumMod val="50000"/>
                  </a:srgbClr>
                </a:solidFill>
                <a:effectLst/>
                <a:uLnTx/>
                <a:uFillTx/>
                <a:latin typeface="Calibri" panose="020F0502020204030204" pitchFamily="34" charset="0"/>
                <a:ea typeface="+mj-ea"/>
                <a:cs typeface="Calibri" panose="020F0502020204030204" pitchFamily="34" charset="0"/>
              </a:rPr>
              <a:t>Primary School of Pamfila</a:t>
            </a:r>
            <a:br>
              <a:rPr kumimoji="0" lang="en-US" sz="4400" b="1" i="0" u="none" strike="noStrike" kern="1200" cap="none" spc="0" normalizeH="0" baseline="0" noProof="0" dirty="0" smtClean="0">
                <a:ln w="3175" cmpd="sng">
                  <a:noFill/>
                </a:ln>
                <a:solidFill>
                  <a:srgbClr val="30ACEC">
                    <a:lumMod val="50000"/>
                  </a:srgbClr>
                </a:solidFill>
                <a:effectLst/>
                <a:uLnTx/>
                <a:uFillTx/>
                <a:latin typeface="Calibri" panose="020F0502020204030204" pitchFamily="34" charset="0"/>
                <a:ea typeface="+mj-ea"/>
                <a:cs typeface="Calibri" panose="020F0502020204030204" pitchFamily="34" charset="0"/>
              </a:rPr>
            </a:br>
            <a:r>
              <a:rPr kumimoji="0" lang="en-US" sz="4400" b="1" i="0" u="none" strike="noStrike" kern="1200" cap="none" spc="0" normalizeH="0" baseline="0" noProof="0" dirty="0" smtClean="0">
                <a:ln w="3175" cmpd="sng">
                  <a:noFill/>
                </a:ln>
                <a:solidFill>
                  <a:srgbClr val="30ACEC">
                    <a:lumMod val="50000"/>
                  </a:srgbClr>
                </a:solidFill>
                <a:effectLst/>
                <a:uLnTx/>
                <a:uFillTx/>
                <a:latin typeface="Calibri" panose="020F0502020204030204" pitchFamily="34" charset="0"/>
                <a:ea typeface="+mj-ea"/>
                <a:cs typeface="Calibri" panose="020F0502020204030204" pitchFamily="34" charset="0"/>
              </a:rPr>
              <a:t>“The School opens </a:t>
            </a:r>
            <a:r>
              <a:rPr kumimoji="0" lang="en-US" sz="4400" b="1" i="0" u="none" strike="noStrike" kern="1200" cap="none" spc="0" normalizeH="0" baseline="0" noProof="0" smtClean="0">
                <a:ln w="3175" cmpd="sng">
                  <a:noFill/>
                </a:ln>
                <a:solidFill>
                  <a:srgbClr val="30ACEC">
                    <a:lumMod val="50000"/>
                  </a:srgbClr>
                </a:solidFill>
                <a:effectLst/>
                <a:uLnTx/>
                <a:uFillTx/>
                <a:latin typeface="Calibri" panose="020F0502020204030204" pitchFamily="34" charset="0"/>
                <a:ea typeface="+mj-ea"/>
                <a:cs typeface="Calibri" panose="020F0502020204030204" pitchFamily="34" charset="0"/>
              </a:rPr>
              <a:t>its doors </a:t>
            </a:r>
            <a:r>
              <a:rPr kumimoji="0" lang="en-US" sz="4400" b="1" i="0" u="none" strike="noStrike" kern="1200" cap="none" spc="0" normalizeH="0" baseline="0" noProof="0" dirty="0" smtClean="0">
                <a:ln w="3175" cmpd="sng">
                  <a:noFill/>
                </a:ln>
                <a:solidFill>
                  <a:srgbClr val="30ACEC">
                    <a:lumMod val="50000"/>
                  </a:srgbClr>
                </a:solidFill>
                <a:effectLst/>
                <a:uLnTx/>
                <a:uFillTx/>
                <a:latin typeface="Calibri" panose="020F0502020204030204" pitchFamily="34" charset="0"/>
                <a:ea typeface="+mj-ea"/>
                <a:cs typeface="Calibri" panose="020F0502020204030204" pitchFamily="34" charset="0"/>
              </a:rPr>
              <a:t>to Museums and Digital Technology”</a:t>
            </a:r>
            <a:endParaRPr kumimoji="0" lang="el-GR" sz="4400" b="1" i="0" u="none" strike="noStrike" kern="1200" cap="none" spc="0" normalizeH="0" baseline="0" noProof="0" dirty="0">
              <a:ln w="3175" cmpd="sng">
                <a:noFill/>
              </a:ln>
              <a:solidFill>
                <a:srgbClr val="30ACEC">
                  <a:lumMod val="50000"/>
                </a:srgbClr>
              </a:solidFill>
              <a:effectLst/>
              <a:uLnTx/>
              <a:uFillTx/>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89131234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823855" y="0"/>
            <a:ext cx="4504108" cy="938151"/>
          </a:xfrm>
        </p:spPr>
        <p:style>
          <a:lnRef idx="0">
            <a:schemeClr val="accent1"/>
          </a:lnRef>
          <a:fillRef idx="3">
            <a:schemeClr val="accent1"/>
          </a:fillRef>
          <a:effectRef idx="3">
            <a:schemeClr val="accent1"/>
          </a:effectRef>
          <a:fontRef idx="minor">
            <a:schemeClr val="lt1"/>
          </a:fontRef>
        </p:style>
        <p:txBody>
          <a:bodyPr/>
          <a:lstStyle/>
          <a:p>
            <a:pPr algn="ctr"/>
            <a:r>
              <a:rPr lang="en-US" dirty="0" err="1" smtClean="0"/>
              <a:t>LEsvos</a:t>
            </a:r>
            <a:endParaRPr lang="el-GR" dirty="0"/>
          </a:p>
        </p:txBody>
      </p:sp>
      <p:sp>
        <p:nvSpPr>
          <p:cNvPr id="3" name="Θέση περιεχομένου 2"/>
          <p:cNvSpPr>
            <a:spLocks noGrp="1"/>
          </p:cNvSpPr>
          <p:nvPr>
            <p:ph idx="1"/>
          </p:nvPr>
        </p:nvSpPr>
        <p:spPr>
          <a:xfrm>
            <a:off x="486888" y="469075"/>
            <a:ext cx="11293434" cy="2401784"/>
          </a:xfrm>
        </p:spPr>
        <p:txBody>
          <a:bodyPr>
            <a:normAutofit/>
          </a:bodyPr>
          <a:lstStyle/>
          <a:p>
            <a:r>
              <a:rPr lang="en-US" sz="2400" b="1" dirty="0" smtClean="0"/>
              <a:t>Lesvos is the 3</a:t>
            </a:r>
            <a:r>
              <a:rPr lang="en-US" sz="2400" b="1" baseline="30000" dirty="0" smtClean="0"/>
              <a:t>rd</a:t>
            </a:r>
            <a:r>
              <a:rPr lang="en-US" sz="2400" b="1" dirty="0" smtClean="0"/>
              <a:t> largest island in the northeast Aegean Sea with about 86.000 people across from Turkey. There are 2 big gulfs, </a:t>
            </a:r>
            <a:r>
              <a:rPr lang="en-US" sz="2400" b="1" dirty="0" err="1" smtClean="0"/>
              <a:t>Kalloni’s</a:t>
            </a:r>
            <a:r>
              <a:rPr lang="en-US" sz="2400" b="1" dirty="0" smtClean="0"/>
              <a:t> and Gera’s. Its capital is Mytilene with about 28.000 people. There is the Aegean University and the Ministry of the Aegean.</a:t>
            </a:r>
            <a:endParaRPr lang="el-GR" sz="2400" b="1" dirty="0"/>
          </a:p>
        </p:txBody>
      </p:sp>
      <p:pic>
        <p:nvPicPr>
          <p:cNvPr id="4" name="Εικόνα 3"/>
          <p:cNvPicPr>
            <a:picLocks noChangeAspect="1"/>
          </p:cNvPicPr>
          <p:nvPr/>
        </p:nvPicPr>
        <p:blipFill>
          <a:blip r:embed="rId2"/>
          <a:stretch>
            <a:fillRect/>
          </a:stretch>
        </p:blipFill>
        <p:spPr>
          <a:xfrm>
            <a:off x="3586348" y="2743200"/>
            <a:ext cx="4570801" cy="3912606"/>
          </a:xfrm>
          <a:prstGeom prst="rect">
            <a:avLst/>
          </a:prstGeom>
        </p:spPr>
      </p:pic>
    </p:spTree>
    <p:extLst>
      <p:ext uri="{BB962C8B-B14F-4D97-AF65-F5344CB8AC3E}">
        <p14:creationId xmlns:p14="http://schemas.microsoft.com/office/powerpoint/2010/main" val="18164889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695699" y="192203"/>
            <a:ext cx="5905396" cy="987193"/>
          </a:xfrm>
        </p:spPr>
        <p:style>
          <a:lnRef idx="0">
            <a:schemeClr val="accent1"/>
          </a:lnRef>
          <a:fillRef idx="3">
            <a:schemeClr val="accent1"/>
          </a:fillRef>
          <a:effectRef idx="3">
            <a:schemeClr val="accent1"/>
          </a:effectRef>
          <a:fontRef idx="minor">
            <a:schemeClr val="lt1"/>
          </a:fontRef>
        </p:style>
        <p:txBody>
          <a:bodyPr/>
          <a:lstStyle/>
          <a:p>
            <a:pPr algn="ctr"/>
            <a:r>
              <a:rPr lang="en-US" dirty="0" smtClean="0"/>
              <a:t>Petrified forest</a:t>
            </a:r>
            <a:endParaRPr lang="el-GR" dirty="0"/>
          </a:p>
        </p:txBody>
      </p:sp>
      <p:sp>
        <p:nvSpPr>
          <p:cNvPr id="3" name="Θέση περιεχομένου 2"/>
          <p:cNvSpPr>
            <a:spLocks noGrp="1"/>
          </p:cNvSpPr>
          <p:nvPr>
            <p:ph idx="1"/>
          </p:nvPr>
        </p:nvSpPr>
        <p:spPr>
          <a:xfrm>
            <a:off x="95003" y="863930"/>
            <a:ext cx="3752603" cy="5893130"/>
          </a:xfrm>
        </p:spPr>
        <p:txBody>
          <a:bodyPr>
            <a:normAutofit/>
          </a:bodyPr>
          <a:lstStyle/>
          <a:p>
            <a:r>
              <a:rPr lang="en-US" sz="2400" b="1" dirty="0" smtClean="0"/>
              <a:t>In 2012 the whole island became part of the UNESCO World </a:t>
            </a:r>
            <a:r>
              <a:rPr lang="en-US" sz="2400" b="1" dirty="0" err="1" smtClean="0"/>
              <a:t>Geopark</a:t>
            </a:r>
            <a:r>
              <a:rPr lang="en-US" sz="2400" b="1" dirty="0" smtClean="0"/>
              <a:t> Net. The unique Petrified Forest in </a:t>
            </a:r>
            <a:r>
              <a:rPr lang="en-US" sz="2400" b="1" dirty="0" err="1" smtClean="0"/>
              <a:t>Sigri</a:t>
            </a:r>
            <a:r>
              <a:rPr lang="en-US" sz="2400" b="1" dirty="0" smtClean="0"/>
              <a:t> is the most important  monument of the </a:t>
            </a:r>
            <a:r>
              <a:rPr lang="en-US" sz="2400" b="1" dirty="0" err="1" smtClean="0"/>
              <a:t>Geopark</a:t>
            </a:r>
            <a:r>
              <a:rPr lang="en-US" sz="2400" b="1" dirty="0" smtClean="0"/>
              <a:t> with 20 million-year-old trees made from the covering of volcanic ash.</a:t>
            </a:r>
            <a:endParaRPr lang="el-GR" sz="2400" b="1" dirty="0"/>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3500" y="1340241"/>
            <a:ext cx="3762994" cy="5249377"/>
          </a:xfrm>
          <a:prstGeom prst="rect">
            <a:avLst/>
          </a:prstGeom>
        </p:spPr>
      </p:pic>
    </p:spTree>
    <p:extLst>
      <p:ext uri="{BB962C8B-B14F-4D97-AF65-F5344CB8AC3E}">
        <p14:creationId xmlns:p14="http://schemas.microsoft.com/office/powerpoint/2010/main" val="500513630"/>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21029" y="-34554"/>
            <a:ext cx="8534400" cy="1507067"/>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ctr"/>
            <a:r>
              <a:rPr lang="en-US" dirty="0" smtClean="0"/>
              <a:t>Medieval Castles of Mytilene and </a:t>
            </a:r>
            <a:r>
              <a:rPr lang="en-US" dirty="0" err="1" smtClean="0"/>
              <a:t>mithimna</a:t>
            </a:r>
            <a:r>
              <a:rPr lang="en-US" dirty="0" smtClean="0"/>
              <a:t/>
            </a:r>
            <a:br>
              <a:rPr lang="en-US" dirty="0" smtClean="0"/>
            </a:br>
            <a:r>
              <a:rPr lang="en-US" dirty="0" smtClean="0"/>
              <a:t>roman aqueduct in </a:t>
            </a:r>
            <a:r>
              <a:rPr lang="en-US" dirty="0" err="1" smtClean="0"/>
              <a:t>moria</a:t>
            </a:r>
            <a:endParaRPr lang="el-GR" dirty="0"/>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4459" y="4130434"/>
            <a:ext cx="4633365" cy="2727566"/>
          </a:xfrm>
          <a:prstGeom prst="rect">
            <a:avLst/>
          </a:prstGeom>
        </p:spPr>
      </p:pic>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77" y="1600354"/>
            <a:ext cx="4316019" cy="2530080"/>
          </a:xfrm>
          <a:prstGeom prst="rect">
            <a:avLst/>
          </a:prstGeom>
        </p:spPr>
      </p:pic>
      <p:pic>
        <p:nvPicPr>
          <p:cNvPr id="9" name="Εικόνα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53968" y="1536433"/>
            <a:ext cx="4180733" cy="2598834"/>
          </a:xfrm>
          <a:prstGeom prst="rect">
            <a:avLst/>
          </a:prstGeom>
        </p:spPr>
      </p:pic>
    </p:spTree>
    <p:extLst>
      <p:ext uri="{BB962C8B-B14F-4D97-AF65-F5344CB8AC3E}">
        <p14:creationId xmlns:p14="http://schemas.microsoft.com/office/powerpoint/2010/main" val="19240171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79910" y="0"/>
            <a:ext cx="11032177" cy="1507067"/>
          </a:xfrm>
        </p:spPr>
        <p:style>
          <a:lnRef idx="0">
            <a:schemeClr val="accent1"/>
          </a:lnRef>
          <a:fillRef idx="3">
            <a:schemeClr val="accent1"/>
          </a:fillRef>
          <a:effectRef idx="3">
            <a:schemeClr val="accent1"/>
          </a:effectRef>
          <a:fontRef idx="minor">
            <a:schemeClr val="lt1"/>
          </a:fontRef>
        </p:style>
        <p:txBody>
          <a:bodyPr/>
          <a:lstStyle/>
          <a:p>
            <a:pPr algn="ctr"/>
            <a:r>
              <a:rPr lang="en-US" b="1" dirty="0" smtClean="0"/>
              <a:t>ITEMS we bring to the seminar to present our homeland</a:t>
            </a:r>
            <a:endParaRPr lang="el-GR" b="1" dirty="0"/>
          </a:p>
        </p:txBody>
      </p:sp>
      <p:sp>
        <p:nvSpPr>
          <p:cNvPr id="3" name="Θέση περιεχομένου 2"/>
          <p:cNvSpPr>
            <a:spLocks noGrp="1"/>
          </p:cNvSpPr>
          <p:nvPr>
            <p:ph idx="1"/>
          </p:nvPr>
        </p:nvSpPr>
        <p:spPr>
          <a:xfrm>
            <a:off x="432850" y="1619186"/>
            <a:ext cx="11179237" cy="1045028"/>
          </a:xfrm>
        </p:spPr>
        <p:txBody>
          <a:bodyPr>
            <a:normAutofit fontScale="92500" lnSpcReduction="20000"/>
          </a:bodyPr>
          <a:lstStyle/>
          <a:p>
            <a:r>
              <a:rPr lang="en-US" sz="2800" b="1" dirty="0" smtClean="0"/>
              <a:t>Our island is famous for its olive oil, olive oil soap, sardines, cheese products and ouzo drink. It is also well known for the wood carvings, pottery, embroidery and monasteries.</a:t>
            </a:r>
            <a:endParaRPr lang="el-GR" sz="28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900" y="2894240"/>
            <a:ext cx="9629066" cy="366036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99632736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περιεχομένου 6"/>
          <p:cNvSpPr>
            <a:spLocks noGrp="1"/>
          </p:cNvSpPr>
          <p:nvPr>
            <p:ph idx="1"/>
          </p:nvPr>
        </p:nvSpPr>
        <p:spPr>
          <a:xfrm>
            <a:off x="684211" y="332510"/>
            <a:ext cx="10526095" cy="1591294"/>
          </a:xfrm>
        </p:spPr>
        <p:txBody>
          <a:bodyPr>
            <a:noAutofit/>
          </a:bodyPr>
          <a:lstStyle/>
          <a:p>
            <a:r>
              <a:rPr lang="en-US" sz="2800" b="1" dirty="0" smtClean="0"/>
              <a:t>We also bring olives, a sea shell, a map, old things and historic photos, museum brochures and Sappho’s book of poems to recite in Greek and English, since we are interested in  combining culture and education.</a:t>
            </a:r>
            <a:endParaRPr lang="el-GR" sz="2800" b="1" dirty="0"/>
          </a:p>
        </p:txBody>
      </p:sp>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882" y="2466974"/>
            <a:ext cx="10111827" cy="400507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952232606"/>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6752" y="152839"/>
            <a:ext cx="8534400" cy="532961"/>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ctr"/>
            <a:r>
              <a:rPr lang="en-US" dirty="0" smtClean="0"/>
              <a:t>Refugees and immigration</a:t>
            </a:r>
            <a:endParaRPr lang="el-GR" dirty="0"/>
          </a:p>
        </p:txBody>
      </p:sp>
      <p:sp>
        <p:nvSpPr>
          <p:cNvPr id="3" name="Θέση περιεχομένου 2"/>
          <p:cNvSpPr>
            <a:spLocks noGrp="1"/>
          </p:cNvSpPr>
          <p:nvPr>
            <p:ph idx="1"/>
          </p:nvPr>
        </p:nvSpPr>
        <p:spPr>
          <a:xfrm>
            <a:off x="1167342" y="1076971"/>
            <a:ext cx="9262753" cy="1190501"/>
          </a:xfrm>
        </p:spPr>
        <p:txBody>
          <a:bodyPr>
            <a:normAutofit fontScale="92500" lnSpcReduction="20000"/>
          </a:bodyPr>
          <a:lstStyle/>
          <a:p>
            <a:r>
              <a:rPr lang="en-US" sz="2400" b="1" dirty="0" smtClean="0"/>
              <a:t>One of the participant teachers is a volunteer with Action Aid and presents the immigration issue. There are about 7.000 refugees and migrants on Lesvos with regular arrivals almost every day.</a:t>
            </a:r>
            <a:endParaRPr lang="el-GR" sz="2400" b="1" dirty="0"/>
          </a:p>
        </p:txBody>
      </p:sp>
      <p:pic>
        <p:nvPicPr>
          <p:cNvPr id="5" name="Εικόνα 4"/>
          <p:cNvPicPr>
            <a:picLocks noChangeAspect="1"/>
          </p:cNvPicPr>
          <p:nvPr/>
        </p:nvPicPr>
        <p:blipFill>
          <a:blip r:embed="rId2"/>
          <a:stretch>
            <a:fillRect/>
          </a:stretch>
        </p:blipFill>
        <p:spPr>
          <a:xfrm>
            <a:off x="3360718" y="2658644"/>
            <a:ext cx="4876002" cy="3427684"/>
          </a:xfrm>
          <a:prstGeom prst="rect">
            <a:avLst/>
          </a:prstGeom>
        </p:spPr>
      </p:pic>
    </p:spTree>
    <p:extLst>
      <p:ext uri="{BB962C8B-B14F-4D97-AF65-F5344CB8AC3E}">
        <p14:creationId xmlns:p14="http://schemas.microsoft.com/office/powerpoint/2010/main" val="3397506119"/>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Τομή">
  <a:themeElements>
    <a:clrScheme name="Τομή">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Τομή">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Τομή">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172</TotalTime>
  <Words>339</Words>
  <Application>Microsoft Office PowerPoint</Application>
  <PresentationFormat>Ευρεία οθόνη</PresentationFormat>
  <Paragraphs>27</Paragraphs>
  <Slides>10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10</vt:i4>
      </vt:variant>
    </vt:vector>
  </HeadingPairs>
  <TitlesOfParts>
    <vt:vector size="16" baseType="lpstr">
      <vt:lpstr>Arial</vt:lpstr>
      <vt:lpstr>Calibri</vt:lpstr>
      <vt:lpstr>Century Gothic</vt:lpstr>
      <vt:lpstr>Corbel</vt:lpstr>
      <vt:lpstr>Wingdings 3</vt:lpstr>
      <vt:lpstr>Τομή</vt:lpstr>
      <vt:lpstr>Παρουσίαση του PowerPoint</vt:lpstr>
      <vt:lpstr>Παρουσίαση του PowerPoint</vt:lpstr>
      <vt:lpstr>Παρουσίαση του PowerPoint</vt:lpstr>
      <vt:lpstr>LEsvos</vt:lpstr>
      <vt:lpstr>Petrified forest</vt:lpstr>
      <vt:lpstr>Medieval Castles of Mytilene and mithimna roman aqueduct in moria</vt:lpstr>
      <vt:lpstr>ITEMS we bring to the seminar to present our homeland</vt:lpstr>
      <vt:lpstr>Παρουσίαση του PowerPoint</vt:lpstr>
      <vt:lpstr>Refugees and immigration</vt:lpstr>
      <vt:lpstr>SOURCEs: Wikipedia, unhcr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QUEST</dc:creator>
  <cp:lastModifiedBy>QUEST</cp:lastModifiedBy>
  <cp:revision>24</cp:revision>
  <dcterms:created xsi:type="dcterms:W3CDTF">2018-07-14T18:06:46Z</dcterms:created>
  <dcterms:modified xsi:type="dcterms:W3CDTF">2018-07-24T16:40:28Z</dcterms:modified>
</cp:coreProperties>
</file>